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6" r:id="rId2"/>
    <p:sldId id="261" r:id="rId3"/>
    <p:sldId id="294" r:id="rId4"/>
    <p:sldId id="275" r:id="rId5"/>
    <p:sldId id="297" r:id="rId6"/>
    <p:sldId id="298" r:id="rId7"/>
    <p:sldId id="293" r:id="rId8"/>
    <p:sldId id="276" r:id="rId9"/>
    <p:sldId id="300" r:id="rId10"/>
    <p:sldId id="269" r:id="rId11"/>
    <p:sldId id="268" r:id="rId12"/>
    <p:sldId id="301" r:id="rId13"/>
    <p:sldId id="309" r:id="rId14"/>
    <p:sldId id="270" r:id="rId15"/>
    <p:sldId id="271" r:id="rId16"/>
    <p:sldId id="272" r:id="rId17"/>
    <p:sldId id="278" r:id="rId18"/>
    <p:sldId id="280" r:id="rId19"/>
    <p:sldId id="282" r:id="rId20"/>
    <p:sldId id="284" r:id="rId21"/>
    <p:sldId id="310" r:id="rId22"/>
    <p:sldId id="286" r:id="rId23"/>
    <p:sldId id="299" r:id="rId24"/>
    <p:sldId id="287" r:id="rId25"/>
    <p:sldId id="288" r:id="rId26"/>
    <p:sldId id="289" r:id="rId27"/>
    <p:sldId id="302" r:id="rId28"/>
    <p:sldId id="290" r:id="rId29"/>
    <p:sldId id="311" r:id="rId30"/>
    <p:sldId id="291" r:id="rId31"/>
    <p:sldId id="292" r:id="rId32"/>
    <p:sldId id="303" r:id="rId33"/>
    <p:sldId id="304" r:id="rId34"/>
    <p:sldId id="305" r:id="rId35"/>
    <p:sldId id="312" r:id="rId36"/>
    <p:sldId id="307" r:id="rId37"/>
    <p:sldId id="308" r:id="rId38"/>
    <p:sldId id="313" r:id="rId39"/>
    <p:sldId id="314" r:id="rId40"/>
    <p:sldId id="315" r:id="rId41"/>
    <p:sldId id="319" r:id="rId42"/>
    <p:sldId id="317" r:id="rId43"/>
    <p:sldId id="318" r:id="rId44"/>
    <p:sldId id="26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7315"/>
    <a:srgbClr val="F6C389"/>
    <a:srgbClr val="EE9B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50" autoAdjust="0"/>
    <p:restoredTop sz="75333" autoAdjust="0"/>
  </p:normalViewPr>
  <p:slideViewPr>
    <p:cSldViewPr>
      <p:cViewPr varScale="1">
        <p:scale>
          <a:sx n="68" d="100"/>
          <a:sy n="68" d="100"/>
        </p:scale>
        <p:origin x="-2028"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image" Target="../media/image5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8FFA7A-7D5D-4466-8779-81C003CA71CF}" type="datetimeFigureOut">
              <a:rPr lang="pt-PT" smtClean="0"/>
              <a:pPr/>
              <a:t>21-10-2011</a:t>
            </a:fld>
            <a:endParaRPr lang="pt-PT"/>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56BBAF-AE17-472D-9BD2-9CA0AD0EA649}" type="slidenum">
              <a:rPr lang="pt-PT" smtClean="0"/>
              <a:pPr/>
              <a:t>‹#›</a:t>
            </a:fld>
            <a:endParaRPr lang="pt-PT"/>
          </a:p>
        </p:txBody>
      </p:sp>
    </p:spTree>
    <p:extLst>
      <p:ext uri="{BB962C8B-B14F-4D97-AF65-F5344CB8AC3E}">
        <p14:creationId xmlns:p14="http://schemas.microsoft.com/office/powerpoint/2010/main" val="2737708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pt.wikipedia.org/wiki/Interface_(ci%C3%AAncia_da_computa%C3%A7%C3%A3o)" TargetMode="External"/><Relationship Id="rId3" Type="http://schemas.openxmlformats.org/officeDocument/2006/relationships/hyperlink" Target="http://pt.wikipedia.org/wiki/Arquitetura_de_software" TargetMode="External"/><Relationship Id="rId7" Type="http://schemas.openxmlformats.org/officeDocument/2006/relationships/hyperlink" Target="http://pt.wikipedia.org/wiki/Web_Services_Description_Language"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pt.wikipedia.org/wiki/REST" TargetMode="External"/><Relationship Id="rId5" Type="http://schemas.openxmlformats.org/officeDocument/2006/relationships/hyperlink" Target="http://pt.wikipedia.org/wiki/Simple_Object_Access_Protocol" TargetMode="External"/><Relationship Id="rId4" Type="http://schemas.openxmlformats.org/officeDocument/2006/relationships/hyperlink" Target="http://pt.wikipedia.org/wiki/Programa_de_computador" TargetMode="External"/><Relationship Id="rId9" Type="http://schemas.openxmlformats.org/officeDocument/2006/relationships/hyperlink" Target="http://pt.wikipedia.org/wiki/Web_servi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2</a:t>
            </a:fld>
            <a:endParaRPr lang="pt-P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messaging subsystem provides communication with a wide range of external applications through adapters. Dozens of adapters are supplied, free of charge with BizTalk Server 2006 R2 to handle proprietary protocols and to support the conversion to and from different data formats. Windows Communication Foundation (WCF) provides standards-based service enablement for BizTalk endpoints through WCF adapters and for Line-of-Business (LOB) applications through the WCF LOB adapter SDK. Messages are received and sent by BizTalk inbound and outbound endpoints. These endpoints provide versatile capabilities for parsing and handling messages as they flow in and out of BizTalk such as: message encoding and decoding, schema validation, and message de-batching and assembling. The messaging capabilities include a scalable, durable storage that enables publish / subscribe mechanism as well as robust and fault tolerant message routing. It includes single-sign-on capabilities and message security features such as encryption and decryption, signing, and verifying message signature.</a:t>
            </a:r>
          </a:p>
          <a:p>
            <a:pPr lvl="0"/>
            <a:endParaRPr lang="en-US" sz="1200" b="1" kern="1200" dirty="0" smtClean="0">
              <a:solidFill>
                <a:schemeClr val="tx1"/>
              </a:solidFill>
              <a:latin typeface="+mn-lt"/>
              <a:ea typeface="+mn-ea"/>
              <a:cs typeface="+mn-cs"/>
            </a:endParaRPr>
          </a:p>
          <a:p>
            <a:pPr lvl="0"/>
            <a:endParaRPr lang="en-US" sz="1200" b="1"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1.     Inbound Message Security</a:t>
            </a:r>
            <a:endParaRPr lang="en-US" dirty="0" smtClean="0"/>
          </a:p>
          <a:p>
            <a:r>
              <a:rPr lang="en-US" sz="1200" kern="1200" dirty="0" smtClean="0">
                <a:solidFill>
                  <a:schemeClr val="tx1"/>
                </a:solidFill>
                <a:latin typeface="+mn-lt"/>
                <a:ea typeface="+mn-ea"/>
                <a:cs typeface="+mn-cs"/>
              </a:rPr>
              <a:t>Inbound message security spans from the point where message is read from channel to the point where it is published into message box. Inbound message can be secured in two ways – Encryption and Digital Signature. These configurations are done at two stages of receive pipeline – Decode and Resolve Party</a:t>
            </a:r>
          </a:p>
          <a:p>
            <a:endParaRPr lang="en-US" dirty="0" smtClean="0"/>
          </a:p>
          <a:p>
            <a:r>
              <a:rPr lang="pt-PT" sz="1200" b="1" kern="1200" dirty="0" smtClean="0">
                <a:solidFill>
                  <a:schemeClr val="tx1"/>
                </a:solidFill>
                <a:latin typeface="+mn-lt"/>
                <a:ea typeface="+mn-ea"/>
                <a:cs typeface="+mn-cs"/>
              </a:rPr>
              <a:t>2.     </a:t>
            </a:r>
            <a:r>
              <a:rPr lang="pt-PT" sz="1200" b="1" kern="1200" dirty="0" err="1" smtClean="0">
                <a:solidFill>
                  <a:schemeClr val="tx1"/>
                </a:solidFill>
                <a:latin typeface="+mn-lt"/>
                <a:ea typeface="+mn-ea"/>
                <a:cs typeface="+mn-cs"/>
              </a:rPr>
              <a:t>Outbound</a:t>
            </a:r>
            <a:r>
              <a:rPr lang="pt-PT" sz="1200" b="1" kern="1200" dirty="0" smtClean="0">
                <a:solidFill>
                  <a:schemeClr val="tx1"/>
                </a:solidFill>
                <a:latin typeface="+mn-lt"/>
                <a:ea typeface="+mn-ea"/>
                <a:cs typeface="+mn-cs"/>
              </a:rPr>
              <a:t> </a:t>
            </a:r>
            <a:r>
              <a:rPr lang="pt-PT" sz="1200" b="1" kern="1200" dirty="0" err="1" smtClean="0">
                <a:solidFill>
                  <a:schemeClr val="tx1"/>
                </a:solidFill>
                <a:latin typeface="+mn-lt"/>
                <a:ea typeface="+mn-ea"/>
                <a:cs typeface="+mn-cs"/>
              </a:rPr>
              <a:t>Message</a:t>
            </a:r>
            <a:r>
              <a:rPr lang="pt-PT" sz="1200" b="1" kern="1200" dirty="0" smtClean="0">
                <a:solidFill>
                  <a:schemeClr val="tx1"/>
                </a:solidFill>
                <a:latin typeface="+mn-lt"/>
                <a:ea typeface="+mn-ea"/>
                <a:cs typeface="+mn-cs"/>
              </a:rPr>
              <a:t> </a:t>
            </a:r>
            <a:r>
              <a:rPr lang="pt-PT" sz="1200" b="1" kern="1200" dirty="0" err="1" smtClean="0">
                <a:solidFill>
                  <a:schemeClr val="tx1"/>
                </a:solidFill>
                <a:latin typeface="+mn-lt"/>
                <a:ea typeface="+mn-ea"/>
                <a:cs typeface="+mn-cs"/>
              </a:rPr>
              <a:t>Security</a:t>
            </a:r>
            <a:endParaRPr lang="pt-PT" sz="1200" kern="1200" dirty="0" smtClean="0">
              <a:solidFill>
                <a:schemeClr val="tx1"/>
              </a:solidFill>
              <a:latin typeface="+mn-lt"/>
              <a:ea typeface="+mn-ea"/>
              <a:cs typeface="+mn-cs"/>
            </a:endParaRPr>
          </a:p>
          <a:p>
            <a:r>
              <a:rPr lang="pt-PT" sz="1200" kern="1200" dirty="0" err="1" smtClean="0">
                <a:solidFill>
                  <a:schemeClr val="tx1"/>
                </a:solidFill>
                <a:latin typeface="+mn-lt"/>
                <a:ea typeface="+mn-ea"/>
                <a:cs typeface="+mn-cs"/>
              </a:rPr>
              <a:t>Akin</a:t>
            </a:r>
            <a:r>
              <a:rPr lang="pt-PT" sz="1200" kern="1200" dirty="0" smtClean="0">
                <a:solidFill>
                  <a:schemeClr val="tx1"/>
                </a:solidFill>
                <a:latin typeface="+mn-lt"/>
                <a:ea typeface="+mn-ea"/>
                <a:cs typeface="+mn-cs"/>
              </a:rPr>
              <a:t> to </a:t>
            </a:r>
            <a:r>
              <a:rPr lang="pt-PT" sz="1200" kern="1200" dirty="0" err="1" smtClean="0">
                <a:solidFill>
                  <a:schemeClr val="tx1"/>
                </a:solidFill>
                <a:latin typeface="+mn-lt"/>
                <a:ea typeface="+mn-ea"/>
                <a:cs typeface="+mn-cs"/>
              </a:rPr>
              <a:t>inbound</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messages</a:t>
            </a:r>
            <a:r>
              <a:rPr lang="pt-PT" sz="1200" kern="1200" dirty="0" smtClean="0">
                <a:solidFill>
                  <a:schemeClr val="tx1"/>
                </a:solidFill>
                <a:latin typeface="+mn-lt"/>
                <a:ea typeface="+mn-ea"/>
                <a:cs typeface="+mn-cs"/>
              </a:rPr>
              <a:t>, BizTalk </a:t>
            </a:r>
            <a:r>
              <a:rPr lang="pt-PT" sz="1200" kern="1200" dirty="0" err="1" smtClean="0">
                <a:solidFill>
                  <a:schemeClr val="tx1"/>
                </a:solidFill>
                <a:latin typeface="+mn-lt"/>
                <a:ea typeface="+mn-ea"/>
                <a:cs typeface="+mn-cs"/>
              </a:rPr>
              <a:t>also</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facilitates</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in</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secure</a:t>
            </a:r>
            <a:r>
              <a:rPr lang="pt-PT" sz="1200" kern="1200" dirty="0" smtClean="0">
                <a:solidFill>
                  <a:schemeClr val="tx1"/>
                </a:solidFill>
                <a:latin typeface="+mn-lt"/>
                <a:ea typeface="+mn-ea"/>
                <a:cs typeface="+mn-cs"/>
              </a:rPr>
              <a:t> data </a:t>
            </a:r>
            <a:r>
              <a:rPr lang="pt-PT" sz="1200" kern="1200" dirty="0" err="1" smtClean="0">
                <a:solidFill>
                  <a:schemeClr val="tx1"/>
                </a:solidFill>
                <a:latin typeface="+mn-lt"/>
                <a:ea typeface="+mn-ea"/>
                <a:cs typeface="+mn-cs"/>
              </a:rPr>
              <a:t>transmission</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from</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its</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premises</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Outbound</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messages</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can</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be</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encrypted</a:t>
            </a:r>
            <a:r>
              <a:rPr lang="pt-PT" sz="1200" kern="1200" dirty="0" smtClean="0">
                <a:solidFill>
                  <a:schemeClr val="tx1"/>
                </a:solidFill>
                <a:latin typeface="+mn-lt"/>
                <a:ea typeface="+mn-ea"/>
                <a:cs typeface="+mn-cs"/>
              </a:rPr>
              <a:t>/</a:t>
            </a:r>
            <a:r>
              <a:rPr lang="pt-PT" sz="1200" kern="1200" dirty="0" err="1" smtClean="0">
                <a:solidFill>
                  <a:schemeClr val="tx1"/>
                </a:solidFill>
                <a:latin typeface="+mn-lt"/>
                <a:ea typeface="+mn-ea"/>
                <a:cs typeface="+mn-cs"/>
              </a:rPr>
              <a:t>digitally</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signed</a:t>
            </a:r>
            <a:r>
              <a:rPr lang="pt-PT" sz="1200" kern="1200" dirty="0" smtClean="0">
                <a:solidFill>
                  <a:schemeClr val="tx1"/>
                </a:solidFill>
                <a:latin typeface="+mn-lt"/>
                <a:ea typeface="+mn-ea"/>
                <a:cs typeface="+mn-cs"/>
              </a:rPr>
              <a:t> to </a:t>
            </a:r>
            <a:r>
              <a:rPr lang="pt-PT" sz="1200" kern="1200" dirty="0" err="1" smtClean="0">
                <a:solidFill>
                  <a:schemeClr val="tx1"/>
                </a:solidFill>
                <a:latin typeface="+mn-lt"/>
                <a:ea typeface="+mn-ea"/>
                <a:cs typeface="+mn-cs"/>
              </a:rPr>
              <a:t>make</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sure</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that</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only</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authorized</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parties</a:t>
            </a:r>
            <a:r>
              <a:rPr lang="pt-PT" sz="1200" kern="1200" dirty="0" smtClean="0">
                <a:solidFill>
                  <a:schemeClr val="tx1"/>
                </a:solidFill>
                <a:latin typeface="+mn-lt"/>
                <a:ea typeface="+mn-ea"/>
                <a:cs typeface="+mn-cs"/>
              </a:rPr>
              <a:t>/</a:t>
            </a:r>
            <a:r>
              <a:rPr lang="pt-PT" sz="1200" kern="1200" dirty="0" err="1" smtClean="0">
                <a:solidFill>
                  <a:schemeClr val="tx1"/>
                </a:solidFill>
                <a:latin typeface="+mn-lt"/>
                <a:ea typeface="+mn-ea"/>
                <a:cs typeface="+mn-cs"/>
              </a:rPr>
              <a:t>partners</a:t>
            </a:r>
            <a:r>
              <a:rPr lang="pt-PT" sz="1200" kern="1200" dirty="0" smtClean="0">
                <a:solidFill>
                  <a:schemeClr val="tx1"/>
                </a:solidFill>
                <a:latin typeface="+mn-lt"/>
                <a:ea typeface="+mn-ea"/>
                <a:cs typeface="+mn-cs"/>
              </a:rPr>
              <a:t> </a:t>
            </a:r>
            <a:r>
              <a:rPr lang="pt-PT" sz="1200" kern="1200" dirty="0" err="1" smtClean="0">
                <a:solidFill>
                  <a:schemeClr val="tx1"/>
                </a:solidFill>
                <a:latin typeface="+mn-lt"/>
                <a:ea typeface="+mn-ea"/>
                <a:cs typeface="+mn-cs"/>
              </a:rPr>
              <a:t>could</a:t>
            </a:r>
            <a:r>
              <a:rPr lang="pt-PT" sz="1200" kern="1200" dirty="0" smtClean="0">
                <a:solidFill>
                  <a:schemeClr val="tx1"/>
                </a:solidFill>
                <a:latin typeface="+mn-lt"/>
                <a:ea typeface="+mn-ea"/>
                <a:cs typeface="+mn-cs"/>
              </a:rPr>
              <a:t> consume </a:t>
            </a:r>
            <a:r>
              <a:rPr lang="pt-PT" sz="1200" kern="1200" dirty="0" err="1" smtClean="0">
                <a:solidFill>
                  <a:schemeClr val="tx1"/>
                </a:solidFill>
                <a:latin typeface="+mn-lt"/>
                <a:ea typeface="+mn-ea"/>
                <a:cs typeface="+mn-cs"/>
              </a:rPr>
              <a:t>them</a:t>
            </a:r>
            <a:endParaRPr lang="pt-PT" sz="1200" kern="1200" dirty="0" smtClean="0">
              <a:solidFill>
                <a:schemeClr val="tx1"/>
              </a:solidFill>
              <a:latin typeface="+mn-lt"/>
              <a:ea typeface="+mn-ea"/>
              <a:cs typeface="+mn-cs"/>
            </a:endParaRPr>
          </a:p>
          <a:p>
            <a:endParaRPr lang="pt-PT" sz="1200" kern="1200" dirty="0" smtClean="0">
              <a:solidFill>
                <a:schemeClr val="tx1"/>
              </a:solidFill>
              <a:latin typeface="+mn-lt"/>
              <a:ea typeface="+mn-ea"/>
              <a:cs typeface="+mn-cs"/>
            </a:endParaRPr>
          </a:p>
          <a:p>
            <a:r>
              <a:rPr lang="en-US" sz="1200" b="1" u="sng" kern="1200" dirty="0" smtClean="0">
                <a:solidFill>
                  <a:schemeClr val="tx1"/>
                </a:solidFill>
                <a:latin typeface="+mn-lt"/>
                <a:ea typeface="+mn-ea"/>
                <a:cs typeface="+mn-cs"/>
              </a:rPr>
              <a:t>Durable Messaging</a:t>
            </a:r>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One of the major features of BizTalk Server 2006 is its durable messaging engine, which is centered around the BizTalk Server 2006 </a:t>
            </a:r>
            <a:r>
              <a:rPr lang="en-US" sz="1200" kern="1200" dirty="0" err="1" smtClean="0">
                <a:solidFill>
                  <a:schemeClr val="tx1"/>
                </a:solidFill>
                <a:latin typeface="+mn-lt"/>
                <a:ea typeface="+mn-ea"/>
                <a:cs typeface="+mn-cs"/>
              </a:rPr>
              <a:t>MessageBox</a:t>
            </a:r>
            <a:r>
              <a:rPr lang="en-US" sz="1200" kern="1200" dirty="0" smtClean="0">
                <a:solidFill>
                  <a:schemeClr val="tx1"/>
                </a:solidFill>
                <a:latin typeface="+mn-lt"/>
                <a:ea typeface="+mn-ea"/>
                <a:cs typeface="+mn-cs"/>
              </a:rPr>
              <a:t> database.  Because of the topology of the messaging engine, messages can be routed dynamically to different services running on different machines, without risking message loss.</a:t>
            </a:r>
          </a:p>
          <a:p>
            <a:endParaRPr lang="pt-PT" sz="1200" kern="1200" dirty="0" smtClean="0">
              <a:solidFill>
                <a:schemeClr val="tx1"/>
              </a:solidFill>
              <a:latin typeface="+mn-lt"/>
              <a:ea typeface="+mn-ea"/>
              <a:cs typeface="+mn-cs"/>
            </a:endParaRPr>
          </a:p>
          <a:p>
            <a:endParaRPr lang="pt-PT" sz="1200" kern="1200" dirty="0" smtClean="0">
              <a:solidFill>
                <a:schemeClr val="tx1"/>
              </a:solidFill>
              <a:latin typeface="+mn-lt"/>
              <a:ea typeface="+mn-ea"/>
              <a:cs typeface="+mn-cs"/>
            </a:endParaRPr>
          </a:p>
          <a:p>
            <a:endParaRPr lang="pt-PT" sz="1200" kern="1200" dirty="0" smtClean="0">
              <a:solidFill>
                <a:schemeClr val="tx1"/>
              </a:solidFill>
              <a:latin typeface="+mn-lt"/>
              <a:ea typeface="+mn-ea"/>
              <a:cs typeface="+mn-cs"/>
            </a:endParaRPr>
          </a:p>
          <a:p>
            <a:r>
              <a:rPr lang="en-US" b="1" dirty="0" smtClean="0"/>
              <a:t>Key Capabilities:</a:t>
            </a:r>
          </a:p>
          <a:p>
            <a:r>
              <a:rPr lang="en-US" dirty="0" smtClean="0"/>
              <a:t>Efficient processing of incoming and outgoing messages </a:t>
            </a:r>
          </a:p>
          <a:p>
            <a:r>
              <a:rPr lang="en-US" dirty="0" smtClean="0"/>
              <a:t>Connectivity to disparate systems with </a:t>
            </a:r>
            <a:r>
              <a:rPr lang="en-US" b="1" dirty="0" smtClean="0"/>
              <a:t>more than 25 included adapters</a:t>
            </a:r>
            <a:endParaRPr lang="en-US" dirty="0" smtClean="0"/>
          </a:p>
          <a:p>
            <a:r>
              <a:rPr lang="en-US" dirty="0" smtClean="0"/>
              <a:t>Support for a variety of file formats and transport protocols</a:t>
            </a:r>
          </a:p>
          <a:p>
            <a:r>
              <a:rPr lang="en-US" dirty="0" smtClean="0"/>
              <a:t>Advance message transformations and routing options</a:t>
            </a:r>
          </a:p>
          <a:p>
            <a:r>
              <a:rPr lang="en-US" dirty="0" smtClean="0"/>
              <a:t>Durable messaging including publish/subscribe engine </a:t>
            </a:r>
          </a:p>
          <a:p>
            <a:r>
              <a:rPr lang="en-US" dirty="0" smtClean="0"/>
              <a:t>Enforcement of message-level security</a:t>
            </a:r>
          </a:p>
          <a:p>
            <a:r>
              <a:rPr lang="en-US" b="1" dirty="0" smtClean="0"/>
              <a:t>Key Benefits:</a:t>
            </a:r>
          </a:p>
          <a:p>
            <a:r>
              <a:rPr lang="en-US" dirty="0" smtClean="0"/>
              <a:t>Leverage existing applications as reusable services</a:t>
            </a:r>
          </a:p>
          <a:p>
            <a:r>
              <a:rPr lang="en-US" dirty="0" smtClean="0"/>
              <a:t>Simplifies interoperability</a:t>
            </a:r>
          </a:p>
          <a:p>
            <a:r>
              <a:rPr lang="en-US" dirty="0" smtClean="0"/>
              <a:t>Shields effects of endpoint changes</a:t>
            </a:r>
          </a:p>
          <a:p>
            <a:r>
              <a:rPr lang="en-US" dirty="0" smtClean="0"/>
              <a:t>Reduce risk from application dependencies</a:t>
            </a:r>
          </a:p>
          <a:p>
            <a:r>
              <a:rPr lang="en-US" dirty="0" smtClean="0"/>
              <a:t>Provides high quality of service for reliable, traceable, and secure messaging</a:t>
            </a:r>
          </a:p>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16</a:t>
            </a:fld>
            <a:endParaRPr lang="pt-P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Orchestrations allow for service composition in a declarative way (using visual shapes) to implement automation of business process or systems workflow. Orchestration engine provides a rich and robust runtime infrastructure. Orchestration and messaging capabilities simplify and expedite the implementation of typical enterprise integration patterns such as dynamic message routing and aggregation of services. Implementation of service orchestration for long running business processes is made easy though the built-in features such as automatic orchestration persistence and state management and correlation of asynchronous message responses.</a:t>
            </a:r>
          </a:p>
          <a:p>
            <a:endParaRPr lang="en-US" b="1" dirty="0" smtClean="0"/>
          </a:p>
          <a:p>
            <a:endParaRPr lang="en-US" b="1" dirty="0" smtClean="0"/>
          </a:p>
          <a:p>
            <a:r>
              <a:rPr lang="en-US" b="1" dirty="0" smtClean="0"/>
              <a:t>Key Capabilities:</a:t>
            </a:r>
          </a:p>
          <a:p>
            <a:r>
              <a:rPr lang="en-US" dirty="0" smtClean="0"/>
              <a:t>Centrally managed business processes</a:t>
            </a:r>
          </a:p>
          <a:p>
            <a:r>
              <a:rPr lang="en-US" dirty="0" smtClean="0"/>
              <a:t>Transactional and non-transactional message processing </a:t>
            </a:r>
          </a:p>
          <a:p>
            <a:r>
              <a:rPr lang="en-US" dirty="0" smtClean="0"/>
              <a:t>Intuitive visual designer</a:t>
            </a:r>
          </a:p>
          <a:p>
            <a:r>
              <a:rPr lang="en-US" dirty="0" smtClean="0"/>
              <a:t>Fault tolerant runtime execution</a:t>
            </a:r>
          </a:p>
          <a:p>
            <a:r>
              <a:rPr lang="en-US" b="1" dirty="0" smtClean="0"/>
              <a:t>Key Benefits:</a:t>
            </a:r>
          </a:p>
          <a:p>
            <a:r>
              <a:rPr lang="en-US" dirty="0" smtClean="0"/>
              <a:t>Automates complex messaging patterns and system workflows</a:t>
            </a:r>
          </a:p>
          <a:p>
            <a:r>
              <a:rPr lang="en-US" dirty="0" smtClean="0"/>
              <a:t>Increases manageability and maintainability of process logic</a:t>
            </a:r>
          </a:p>
          <a:p>
            <a:r>
              <a:rPr lang="en-US" dirty="0" smtClean="0"/>
              <a:t>Promotes agile development</a:t>
            </a:r>
          </a:p>
          <a:p>
            <a:r>
              <a:rPr lang="en-US" dirty="0" smtClean="0"/>
              <a:t>Reduces change impact through separation of concerns</a:t>
            </a:r>
          </a:p>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17</a:t>
            </a:fld>
            <a:endParaRPr lang="pt-P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 full-featured Rules Framework, that promotes modularity of business logic, code reuse, and simplicity to minimize the effort of business logic updates. The framework makes it easy to develop highly declarative, semantically rich rules that link to any facts (such as .NET components, XML documents, or database tables). It also provides a forward-chaining Inference Business Rule Engine and an infrastructure to support rule versioning, deployment, and updating.</a:t>
            </a:r>
          </a:p>
          <a:p>
            <a:endParaRPr lang="en-US" dirty="0" smtClean="0"/>
          </a:p>
          <a:p>
            <a:r>
              <a:rPr lang="en-US" dirty="0" smtClean="0"/>
              <a:t>You can integrate business rules into your orchestrations to support a variety of scenarios:</a:t>
            </a:r>
          </a:p>
          <a:p>
            <a:pPr>
              <a:buFont typeface="Arial" pitchFamily="34" charset="0"/>
              <a:buChar char="•"/>
            </a:pPr>
            <a:r>
              <a:rPr lang="en-US" dirty="0" smtClean="0"/>
              <a:t>    Use rules instead of coding and recoding constantly changing business policies and logic within your complex business processes. Incorporate a call and allow information workers to update business rules.</a:t>
            </a:r>
          </a:p>
          <a:p>
            <a:pPr>
              <a:buFont typeface="Arial" pitchFamily="34" charset="0"/>
              <a:buChar char="•"/>
            </a:pPr>
            <a:r>
              <a:rPr lang="en-US" dirty="0" smtClean="0"/>
              <a:t>    Use rules to evaluate business logic and to determine when a business process requires a variable delay. For example, you might set up a loop to check on the status of an item to determine whether the item is in stock. After initially checking the stock of an item that is not available, the rule delay would be one minute. The next time, the rule would wait five minutes before executing; the time after that, the rule would wait 30 minutes before executing; and so on.</a:t>
            </a:r>
          </a:p>
          <a:p>
            <a:pPr>
              <a:buFont typeface="Arial" pitchFamily="34" charset="0"/>
              <a:buChar char="•"/>
            </a:pPr>
            <a:r>
              <a:rPr lang="en-US" dirty="0" smtClean="0"/>
              <a:t>    Use rules to determine the execution path for a business process, basing the determination on the results of the rule execution. For example, if a customer does not exist for a particular purchase order, you could route the document to another business process to add the customer to the database before continuing to process the purchase order</a:t>
            </a:r>
          </a:p>
          <a:p>
            <a:endParaRPr lang="pt-PT" dirty="0" smtClean="0"/>
          </a:p>
          <a:p>
            <a:r>
              <a:rPr lang="en-US" b="1" dirty="0" smtClean="0"/>
              <a:t>Key Capabilities:</a:t>
            </a:r>
          </a:p>
          <a:p>
            <a:r>
              <a:rPr lang="en-US" dirty="0" smtClean="0"/>
              <a:t>Central repository for managing of business rules</a:t>
            </a:r>
          </a:p>
          <a:p>
            <a:r>
              <a:rPr lang="en-US" dirty="0" smtClean="0"/>
              <a:t>Abstraction of external data sources through vocabulary</a:t>
            </a:r>
          </a:p>
          <a:p>
            <a:r>
              <a:rPr lang="en-US" dirty="0" smtClean="0"/>
              <a:t>Seamless integration with orchestrations and .NET applications</a:t>
            </a:r>
          </a:p>
          <a:p>
            <a:r>
              <a:rPr lang="en-US" dirty="0" smtClean="0"/>
              <a:t>Efficient forward chaining rule inference engine</a:t>
            </a:r>
          </a:p>
          <a:p>
            <a:r>
              <a:rPr lang="en-US" b="1" dirty="0" smtClean="0"/>
              <a:t>Key Benefits:</a:t>
            </a:r>
          </a:p>
          <a:p>
            <a:r>
              <a:rPr lang="en-US" dirty="0" smtClean="0"/>
              <a:t>Increases decision makers productivity through automation </a:t>
            </a:r>
          </a:p>
          <a:p>
            <a:r>
              <a:rPr lang="en-US" dirty="0" smtClean="0"/>
              <a:t>Allows rapid adjustment to business changes</a:t>
            </a:r>
          </a:p>
          <a:p>
            <a:r>
              <a:rPr lang="en-US" dirty="0" smtClean="0"/>
              <a:t>Provides consistent rules and behavior across systems</a:t>
            </a:r>
          </a:p>
          <a:p>
            <a:r>
              <a:rPr lang="en-US" dirty="0" smtClean="0"/>
              <a:t>Enables provisioning by non-developers</a:t>
            </a:r>
          </a:p>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18</a:t>
            </a:fld>
            <a:endParaRPr lang="pt-P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BizTalk Server 2006 R2 includes comprehensive data exchange options to communicate with Trading Partners through industry standards. These features include integrated support within the BizTalk Server engine for Electronic Data Exchange (EDI) data (including X12, EDIFACT and HIPAA support) and Availability Statement 2 (AS2) data for EDI over the Internet. </a:t>
            </a:r>
          </a:p>
          <a:p>
            <a:endParaRPr lang="en-US" dirty="0" smtClean="0"/>
          </a:p>
          <a:p>
            <a:r>
              <a:rPr lang="en-US" dirty="0" smtClean="0"/>
              <a:t>BizTalk Accelerators speed up the development of standards based B2B solutions within specific industry segment such as: the SWIFT, HL7 and </a:t>
            </a:r>
            <a:r>
              <a:rPr lang="en-US" dirty="0" err="1" smtClean="0"/>
              <a:t>RossetaNet</a:t>
            </a:r>
            <a:r>
              <a:rPr lang="en-US" dirty="0" smtClean="0"/>
              <a:t> Accelerators.</a:t>
            </a:r>
          </a:p>
          <a:p>
            <a:endParaRPr lang="en-US" dirty="0" smtClean="0"/>
          </a:p>
          <a:p>
            <a:r>
              <a:rPr lang="en-US" dirty="0" smtClean="0"/>
              <a:t>Trading partner information and partner agreements can be stored and managed, allowing for rapid on boarding and provisioning of partners and for streamlining business communication with them.</a:t>
            </a:r>
          </a:p>
          <a:p>
            <a:endParaRPr lang="en-US" dirty="0" smtClean="0"/>
          </a:p>
          <a:p>
            <a:r>
              <a:rPr lang="en-US" b="1" dirty="0" smtClean="0"/>
              <a:t>Key Capabilities:</a:t>
            </a:r>
          </a:p>
          <a:p>
            <a:r>
              <a:rPr lang="en-US" dirty="0" smtClean="0"/>
              <a:t>Enables automated electronic transactions with trading partners </a:t>
            </a:r>
          </a:p>
          <a:p>
            <a:r>
              <a:rPr lang="en-US" dirty="0" smtClean="0"/>
              <a:t>Support for well-established protocols such as Electronic Data Exchange (EDI) data (X12, EDIFACT, and HIPAA) and Availability Statement 2 (AS2)</a:t>
            </a:r>
          </a:p>
          <a:p>
            <a:r>
              <a:rPr lang="en-US" dirty="0" smtClean="0"/>
              <a:t>Support for specific industry protocols such as SWIFT, HL7, and </a:t>
            </a:r>
            <a:r>
              <a:rPr lang="en-US" dirty="0" err="1" smtClean="0"/>
              <a:t>RosettaNet</a:t>
            </a:r>
            <a:endParaRPr lang="en-US" dirty="0" smtClean="0"/>
          </a:p>
          <a:p>
            <a:r>
              <a:rPr lang="en-US" b="1" dirty="0" smtClean="0"/>
              <a:t>Key Benefits:</a:t>
            </a:r>
          </a:p>
          <a:p>
            <a:r>
              <a:rPr lang="en-US" dirty="0" smtClean="0"/>
              <a:t>Reduces time to onboard new partners</a:t>
            </a:r>
          </a:p>
          <a:p>
            <a:r>
              <a:rPr lang="en-US" dirty="0" smtClean="0"/>
              <a:t>Adapts to specific partner requirements </a:t>
            </a:r>
          </a:p>
          <a:p>
            <a:r>
              <a:rPr lang="en-US" dirty="0" smtClean="0"/>
              <a:t>Preserves investments in legacy protocols </a:t>
            </a:r>
          </a:p>
          <a:p>
            <a:r>
              <a:rPr lang="en-US" dirty="0" smtClean="0"/>
              <a:t>Caters to end-to-end Supply Chain Management solutions</a:t>
            </a:r>
          </a:p>
          <a:p>
            <a:r>
              <a:rPr lang="en-US" dirty="0" smtClean="0"/>
              <a:t>Provides out-of-the-box compliance with industry standards and regulations</a:t>
            </a:r>
          </a:p>
          <a:p>
            <a:endParaRPr lang="en-US" dirty="0" smtClean="0"/>
          </a:p>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19</a:t>
            </a:fld>
            <a:endParaRPr lang="pt-P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BizTalk Server provides comprehensive capabilities for managing application artifacts and endpoints and for tracking of messages, process, and services. These capabilities streamline the job of administrators that need to deploy enterprise wide BizTalk applications to highly distributed environments. </a:t>
            </a:r>
          </a:p>
          <a:p>
            <a:endParaRPr lang="en-US" dirty="0" smtClean="0"/>
          </a:p>
          <a:p>
            <a:r>
              <a:rPr lang="en-US" dirty="0" smtClean="0"/>
              <a:t>The management capabilities of BizTalk Server are vital for supporting mission critical application requirements such as: scale out, fault tolerance and load balancing. To ensure the BizTalk system health and performance, a set of utilities and tools allow administrators to easily configure, monitor, and maintain the underlying infrastructure of databases, hosts, and services.</a:t>
            </a:r>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20</a:t>
            </a:fld>
            <a:endParaRPr lang="pt-P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Business Activity Monitoring (BAM) provides visibility on business processes by tracking process milestones and business data (KPIs). BAM allows business users and decision makers to gain insight on the current health of in-flight processes they are responsible for. Up-to-date information is accessible to users via Microsoft Office BI tools or a designated portal and through automatic business alerts. This allows users to streamline and improve daily business operations by proactively escalating issues and mitigating problems sooner. </a:t>
            </a:r>
          </a:p>
          <a:p>
            <a:endParaRPr lang="en-US" dirty="0" smtClean="0"/>
          </a:p>
          <a:p>
            <a:r>
              <a:rPr lang="en-US" dirty="0" smtClean="0"/>
              <a:t>BAM is composed of a collection of tools and runtime components to layer business tracking without having to write any code. A set of runtime interceptors capture interesting business events inside of BizTalk Application or other applications and publish those events into the BAM infrastructure.</a:t>
            </a:r>
          </a:p>
          <a:p>
            <a:endParaRPr lang="en-US" dirty="0" smtClean="0"/>
          </a:p>
          <a:p>
            <a:r>
              <a:rPr lang="en-US" dirty="0" smtClean="0"/>
              <a:t>It also provides a set of tools for managing this infrastructure, tools for aggregating and viewing the data as well as APIs to optionally publish data to through custom code.</a:t>
            </a:r>
          </a:p>
          <a:p>
            <a:endParaRPr lang="en-US" dirty="0" smtClean="0"/>
          </a:p>
          <a:p>
            <a:r>
              <a:rPr lang="en-US" b="1" dirty="0" smtClean="0"/>
              <a:t>Key Capabilities:</a:t>
            </a:r>
          </a:p>
          <a:p>
            <a:r>
              <a:rPr lang="en-US" dirty="0" smtClean="0"/>
              <a:t>Observation model to reflect business metrics and key performance indicators</a:t>
            </a:r>
          </a:p>
          <a:p>
            <a:r>
              <a:rPr lang="en-US" dirty="0" smtClean="0"/>
              <a:t>Event instrumentation through interceptors and APIs</a:t>
            </a:r>
          </a:p>
          <a:p>
            <a:r>
              <a:rPr lang="en-US" dirty="0" smtClean="0"/>
              <a:t>Tools to design, map, and deploy your BAM solution </a:t>
            </a:r>
          </a:p>
          <a:p>
            <a:r>
              <a:rPr lang="en-US" dirty="0" smtClean="0"/>
              <a:t>Built-in reporting and alerting portal</a:t>
            </a:r>
          </a:p>
          <a:p>
            <a:r>
              <a:rPr lang="en-US" dirty="0" smtClean="0"/>
              <a:t>Integration with Office Business Intelligence tools, SharePoint and SQL Server Reporting Services</a:t>
            </a:r>
          </a:p>
          <a:p>
            <a:r>
              <a:rPr lang="en-US" b="1" dirty="0" smtClean="0"/>
              <a:t>Key Benefits:</a:t>
            </a:r>
          </a:p>
          <a:p>
            <a:r>
              <a:rPr lang="en-US" dirty="0" smtClean="0"/>
              <a:t>Increases visibility of business metrics across shared processes</a:t>
            </a:r>
          </a:p>
          <a:p>
            <a:r>
              <a:rPr lang="en-US" dirty="0" smtClean="0"/>
              <a:t>Reduces costs through early problems detection and alerting</a:t>
            </a:r>
          </a:p>
          <a:p>
            <a:r>
              <a:rPr lang="en-US" dirty="0" smtClean="0"/>
              <a:t>Enhances process execution performance</a:t>
            </a:r>
          </a:p>
          <a:p>
            <a:endParaRPr lang="en-US" dirty="0" smtClean="0"/>
          </a:p>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22</a:t>
            </a:fld>
            <a:endParaRPr lang="pt-P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Business Activity Monitoring (BAM) provides visibility on business processes by tracking process milestones and business data (KPIs). BAM allows business users and decision makers to gain insight on the current health of in-flight processes they are responsible for. Up-to-date information is accessible to users via Microsoft Office BI tools or a designated portal and through automatic business alerts. This allows users to streamline and improve daily business operations by proactively escalating issues and mitigating problems sooner. </a:t>
            </a:r>
          </a:p>
          <a:p>
            <a:endParaRPr lang="en-US" dirty="0" smtClean="0"/>
          </a:p>
          <a:p>
            <a:r>
              <a:rPr lang="en-US" dirty="0" smtClean="0"/>
              <a:t>BAM is composed of a collection of tools and runtime components to layer business tracking without having to write any code. A set of runtime interceptors capture interesting business events inside of BizTalk Application or other applications and publish those events into the BAM infrastructure.</a:t>
            </a:r>
          </a:p>
          <a:p>
            <a:endParaRPr lang="en-US" dirty="0" smtClean="0"/>
          </a:p>
          <a:p>
            <a:r>
              <a:rPr lang="en-US" dirty="0" smtClean="0"/>
              <a:t>It also provides a set of tools for managing this infrastructure, tools for aggregating and viewing the data as well as APIs to optionally publish data to through custom code.</a:t>
            </a:r>
          </a:p>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23</a:t>
            </a:fld>
            <a:endParaRPr lang="pt-P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Microsoft BizTalk RFID (Radio Frequency </a:t>
            </a:r>
            <a:r>
              <a:rPr lang="en-US" dirty="0" err="1" smtClean="0"/>
              <a:t>IDentification</a:t>
            </a:r>
            <a:r>
              <a:rPr lang="en-US" dirty="0" smtClean="0"/>
              <a:t>) is an innovative platform, designed to significantly reduce the complexity in development and deployment of RFID-based solutions. It supports the broadest range of RFID hardware devices in the market today, providing the enterprise customer with an unprecedented choice of RFID hardware through device abstraction, management and simulation. Rich event processing capabilities enable filtering, aggregation and transformation of RFID bit steams to meaningful business events. The RFID platform enables businesses to easily create, deploy, manage, and integrate their existing business processes and ERP applications with RFID technology.</a:t>
            </a:r>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24</a:t>
            </a:fld>
            <a:endParaRPr lang="pt-P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defRPr/>
            </a:pPr>
            <a:r>
              <a:rPr lang="pt-BR" sz="1600" b="1" dirty="0" smtClean="0"/>
              <a:t>Decodificar: </a:t>
            </a:r>
            <a:r>
              <a:rPr lang="pt-BR" sz="1600" dirty="0" smtClean="0"/>
              <a:t>Esse componente pode manipular mensagens e quaisquer anexos contidos nessas mensagens tanto no formato MIME quanto no formato S/MIME (</a:t>
            </a:r>
            <a:r>
              <a:rPr lang="pt-BR" sz="1600" dirty="0" err="1" smtClean="0"/>
              <a:t>Secure</a:t>
            </a:r>
            <a:r>
              <a:rPr lang="pt-BR" sz="1600" dirty="0" smtClean="0"/>
              <a:t> MIME). O componente converte ambos os tipos de mensagem para XML. Além disso, ele também pode </a:t>
            </a:r>
            <a:r>
              <a:rPr lang="pt-BR" sz="1600" dirty="0" err="1" smtClean="0"/>
              <a:t>descriptografar</a:t>
            </a:r>
            <a:r>
              <a:rPr lang="pt-BR" sz="1600" dirty="0" smtClean="0"/>
              <a:t> mensagens S/MIME e verificar suas assinaturas digitais.</a:t>
            </a:r>
          </a:p>
          <a:p>
            <a:pPr>
              <a:defRPr/>
            </a:pPr>
            <a:r>
              <a:rPr lang="pt-BR" sz="1600" b="1" dirty="0" smtClean="0"/>
              <a:t>Separar:</a:t>
            </a:r>
            <a:r>
              <a:rPr lang="pt-BR" sz="1600" dirty="0" smtClean="0"/>
              <a:t> São fornecidos 3 componentes padrão. </a:t>
            </a:r>
          </a:p>
          <a:p>
            <a:pPr lvl="1">
              <a:defRPr/>
            </a:pPr>
            <a:r>
              <a:rPr lang="pt-BR" sz="1400" b="1" i="1" dirty="0" smtClean="0">
                <a:ea typeface="+mn-ea"/>
                <a:cs typeface="+mn-cs"/>
              </a:rPr>
              <a:t>Flat File </a:t>
            </a:r>
            <a:r>
              <a:rPr lang="pt-BR" sz="1400" b="1" i="1" dirty="0" err="1" smtClean="0">
                <a:ea typeface="+mn-ea"/>
                <a:cs typeface="+mn-cs"/>
              </a:rPr>
              <a:t>Disassembler</a:t>
            </a:r>
            <a:r>
              <a:rPr lang="pt-BR" sz="1400" b="1" i="1" dirty="0" smtClean="0">
                <a:ea typeface="+mn-ea"/>
                <a:cs typeface="+mn-cs"/>
              </a:rPr>
              <a:t>:</a:t>
            </a:r>
            <a:r>
              <a:rPr lang="pt-BR" sz="1400" b="1" dirty="0" smtClean="0">
                <a:ea typeface="+mn-ea"/>
                <a:cs typeface="+mn-cs"/>
              </a:rPr>
              <a:t> </a:t>
            </a:r>
            <a:r>
              <a:rPr lang="pt-BR" sz="1400" dirty="0" smtClean="0">
                <a:ea typeface="+mn-ea"/>
                <a:cs typeface="+mn-cs"/>
              </a:rPr>
              <a:t>torna arquivos flat em documentos XML. Esses arquivos podem ser posicionais, sendo que cada registro possui a mesma extensão e a mesma estrutura, ou delimitados, com um caractere designado para separar registros no arquivo. </a:t>
            </a:r>
          </a:p>
          <a:p>
            <a:pPr lvl="1">
              <a:defRPr/>
            </a:pPr>
            <a:r>
              <a:rPr lang="pt-BR" sz="1400" b="1" i="1" dirty="0" smtClean="0">
                <a:ea typeface="+mn-ea"/>
                <a:cs typeface="+mn-cs"/>
              </a:rPr>
              <a:t>XML </a:t>
            </a:r>
            <a:r>
              <a:rPr lang="pt-BR" sz="1400" b="1" i="1" dirty="0" err="1" smtClean="0">
                <a:ea typeface="+mn-ea"/>
                <a:cs typeface="+mn-cs"/>
              </a:rPr>
              <a:t>Disassembler</a:t>
            </a:r>
            <a:r>
              <a:rPr lang="pt-BR" sz="1400" b="1" i="1" dirty="0" smtClean="0">
                <a:ea typeface="+mn-ea"/>
                <a:cs typeface="+mn-cs"/>
              </a:rPr>
              <a:t>:</a:t>
            </a:r>
            <a:r>
              <a:rPr lang="pt-BR" sz="1400" dirty="0" smtClean="0">
                <a:ea typeface="+mn-ea"/>
                <a:cs typeface="+mn-cs"/>
              </a:rPr>
              <a:t> analisa as mensagens de entrada que já foram descritas com a utilização do XML. </a:t>
            </a:r>
          </a:p>
          <a:p>
            <a:pPr lvl="1">
              <a:defRPr/>
            </a:pPr>
            <a:r>
              <a:rPr lang="pt-BR" sz="1400" b="1" i="1" dirty="0" smtClean="0">
                <a:ea typeface="+mn-ea"/>
                <a:cs typeface="+mn-cs"/>
              </a:rPr>
              <a:t>BTF </a:t>
            </a:r>
            <a:r>
              <a:rPr lang="pt-BR" sz="1400" b="1" i="1" dirty="0" err="1" smtClean="0">
                <a:ea typeface="+mn-ea"/>
                <a:cs typeface="+mn-cs"/>
              </a:rPr>
              <a:t>Disassembler</a:t>
            </a:r>
            <a:r>
              <a:rPr lang="pt-BR" sz="1400" b="1" i="1" dirty="0" smtClean="0">
                <a:ea typeface="+mn-ea"/>
                <a:cs typeface="+mn-cs"/>
              </a:rPr>
              <a:t>:</a:t>
            </a:r>
            <a:r>
              <a:rPr lang="pt-BR" sz="1400" dirty="0" smtClean="0">
                <a:ea typeface="+mn-ea"/>
                <a:cs typeface="+mn-cs"/>
              </a:rPr>
              <a:t> Esse componente aceita as mensagens enviadas utilizando o mecanismo de mensagens confiável definido pelo BTF (BizTalk Framework), o qual foi implementado no BizTalk Server 2000 (</a:t>
            </a:r>
            <a:r>
              <a:rPr lang="pt-BR" sz="1400" dirty="0" smtClean="0"/>
              <a:t>não é muito utilizado hoje em dia)</a:t>
            </a:r>
            <a:r>
              <a:rPr lang="pt-BR" sz="1400" dirty="0" smtClean="0">
                <a:ea typeface="+mn-ea"/>
                <a:cs typeface="+mn-cs"/>
              </a:rPr>
              <a:t>. </a:t>
            </a:r>
            <a:endParaRPr lang="pt-PT" sz="1400" dirty="0" smtClean="0">
              <a:ea typeface="+mn-ea"/>
              <a:cs typeface="+mn-cs"/>
            </a:endParaRPr>
          </a:p>
          <a:p>
            <a:pPr>
              <a:defRPr/>
            </a:pPr>
            <a:r>
              <a:rPr lang="pt-BR" sz="1600" b="1" dirty="0" smtClean="0"/>
              <a:t>Validar:</a:t>
            </a:r>
            <a:r>
              <a:rPr lang="pt-BR" sz="1600" dirty="0" smtClean="0"/>
              <a:t> </a:t>
            </a:r>
            <a:r>
              <a:rPr lang="pt-BR" sz="1600" i="1" dirty="0" smtClean="0"/>
              <a:t>XML </a:t>
            </a:r>
            <a:r>
              <a:rPr lang="pt-BR" sz="1600" i="1" dirty="0" err="1" smtClean="0"/>
              <a:t>Validator</a:t>
            </a:r>
            <a:r>
              <a:rPr lang="pt-BR" sz="1600" dirty="0" smtClean="0"/>
              <a:t>, como o próprio nome já diz, esse componente valida um documento XML produzido pela etapa Separar mediante um esquema ou grupo de esquemas especificados. Um erro será retornado caso o documento não esteja em conformidade com um desses esquemas.</a:t>
            </a:r>
          </a:p>
          <a:p>
            <a:pPr>
              <a:defRPr/>
            </a:pPr>
            <a:r>
              <a:rPr lang="pt-BR" sz="1600" b="1" dirty="0" smtClean="0"/>
              <a:t>Determinar Partes: </a:t>
            </a:r>
            <a:r>
              <a:rPr lang="pt-BR" sz="1600" dirty="0" smtClean="0"/>
              <a:t>o único componente padrão para esta etapa, </a:t>
            </a:r>
            <a:r>
              <a:rPr lang="pt-BR" sz="1600" i="1" dirty="0" err="1" smtClean="0"/>
              <a:t>Party</a:t>
            </a:r>
            <a:r>
              <a:rPr lang="pt-BR" sz="1600" i="1" dirty="0" smtClean="0"/>
              <a:t> </a:t>
            </a:r>
            <a:r>
              <a:rPr lang="pt-BR" sz="1600" i="1" dirty="0" err="1" smtClean="0"/>
              <a:t>Resolution</a:t>
            </a:r>
            <a:r>
              <a:rPr lang="pt-BR" sz="1600" dirty="0" smtClean="0"/>
              <a:t>, tenta determinar uma identificação para o remetente dessa mensagem</a:t>
            </a:r>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29</a:t>
            </a:fld>
            <a:endParaRPr lang="pt-P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498475" indent="-498475" algn="l" eaLnBrk="1" hangingPunct="1">
              <a:spcBef>
                <a:spcPct val="30000"/>
              </a:spcBef>
              <a:buClr>
                <a:schemeClr val="folHlink"/>
              </a:buClr>
              <a:buSzPct val="75000"/>
              <a:buFont typeface="Wingdings 2" pitchFamily="18" charset="2"/>
              <a:buChar char="¢"/>
              <a:defRPr/>
            </a:pPr>
            <a:r>
              <a:rPr lang="en-US" b="0" kern="0" dirty="0" smtClean="0">
                <a:solidFill>
                  <a:schemeClr val="tx1"/>
                </a:solidFill>
                <a:latin typeface="+mn-lt"/>
              </a:rPr>
              <a:t>XML Schema</a:t>
            </a:r>
          </a:p>
          <a:p>
            <a:pPr marL="955675" lvl="1" indent="-498475" algn="l" eaLnBrk="1" hangingPunct="1">
              <a:spcBef>
                <a:spcPct val="30000"/>
              </a:spcBef>
              <a:buClr>
                <a:schemeClr val="folHlink"/>
              </a:buClr>
              <a:buSzPct val="75000"/>
              <a:buFont typeface="Wingdings 2" pitchFamily="18" charset="2"/>
              <a:buChar char="¢"/>
              <a:defRPr/>
            </a:pPr>
            <a:r>
              <a:rPr lang="en-US" b="0" kern="0" dirty="0" smtClean="0">
                <a:solidFill>
                  <a:schemeClr val="tx1"/>
                </a:solidFill>
                <a:latin typeface="+mn-lt"/>
              </a:rPr>
              <a:t>An XML schema defines the structure of XML messages. This type of schema uses XML Schema definition language (XSD) to define the structure of an XML message.</a:t>
            </a:r>
          </a:p>
          <a:p>
            <a:pPr marL="498475" indent="-498475" algn="l" eaLnBrk="1" hangingPunct="1">
              <a:spcBef>
                <a:spcPct val="30000"/>
              </a:spcBef>
              <a:buClr>
                <a:schemeClr val="folHlink"/>
              </a:buClr>
              <a:buSzPct val="75000"/>
              <a:buFont typeface="Wingdings 2" pitchFamily="18" charset="2"/>
              <a:buChar char="¢"/>
              <a:defRPr/>
            </a:pPr>
            <a:r>
              <a:rPr lang="pt-PT" b="0" kern="0" dirty="0" err="1" smtClean="0">
                <a:solidFill>
                  <a:schemeClr val="tx1"/>
                </a:solidFill>
                <a:latin typeface="+mn-lt"/>
              </a:rPr>
              <a:t>Flat</a:t>
            </a:r>
            <a:r>
              <a:rPr lang="pt-PT" b="0" kern="0" dirty="0" smtClean="0">
                <a:solidFill>
                  <a:schemeClr val="tx1"/>
                </a:solidFill>
                <a:latin typeface="+mn-lt"/>
              </a:rPr>
              <a:t> File </a:t>
            </a:r>
            <a:r>
              <a:rPr lang="pt-PT" b="0" kern="0" dirty="0" err="1" smtClean="0">
                <a:solidFill>
                  <a:schemeClr val="tx1"/>
                </a:solidFill>
                <a:latin typeface="+mn-lt"/>
              </a:rPr>
              <a:t>Schema</a:t>
            </a:r>
            <a:endParaRPr lang="pt-PT" b="0" kern="0" dirty="0" smtClean="0">
              <a:solidFill>
                <a:schemeClr val="tx1"/>
              </a:solidFill>
              <a:latin typeface="+mn-lt"/>
            </a:endParaRPr>
          </a:p>
          <a:p>
            <a:pPr marL="955675" lvl="1" indent="-498475" algn="l" eaLnBrk="1" hangingPunct="1">
              <a:spcBef>
                <a:spcPct val="30000"/>
              </a:spcBef>
              <a:buClr>
                <a:schemeClr val="folHlink"/>
              </a:buClr>
              <a:buSzPct val="75000"/>
              <a:buFont typeface="Wingdings 2" pitchFamily="18" charset="2"/>
              <a:buChar char="¢"/>
              <a:defRPr/>
            </a:pPr>
            <a:r>
              <a:rPr lang="en-US" b="0" kern="0" dirty="0" smtClean="0">
                <a:solidFill>
                  <a:schemeClr val="tx1"/>
                </a:solidFill>
                <a:latin typeface="+mn-lt"/>
              </a:rPr>
              <a:t>A flat file schema defines the structure of messages that use a flat file format. Flat files can be either delimited or positional.</a:t>
            </a:r>
            <a:endParaRPr lang="pt-PT" b="0" kern="0" dirty="0" smtClean="0">
              <a:solidFill>
                <a:schemeClr val="tx1"/>
              </a:solidFill>
              <a:latin typeface="+mn-lt"/>
            </a:endParaRPr>
          </a:p>
          <a:p>
            <a:pPr marL="498475" lvl="1" indent="-498475" algn="l" eaLnBrk="1" hangingPunct="1">
              <a:spcBef>
                <a:spcPct val="30000"/>
              </a:spcBef>
              <a:buClr>
                <a:schemeClr val="folHlink"/>
              </a:buClr>
              <a:buSzPct val="75000"/>
              <a:buFont typeface="Wingdings 2" pitchFamily="18" charset="2"/>
              <a:buChar char="¢"/>
              <a:defRPr/>
            </a:pPr>
            <a:r>
              <a:rPr lang="en-US" b="0" kern="0" dirty="0" smtClean="0">
                <a:solidFill>
                  <a:schemeClr val="tx1"/>
                </a:solidFill>
                <a:latin typeface="+mn-lt"/>
              </a:rPr>
              <a:t>Property Schema</a:t>
            </a:r>
          </a:p>
          <a:p>
            <a:pPr marL="955675" lvl="1" indent="-498475" algn="l" eaLnBrk="1" hangingPunct="1">
              <a:spcBef>
                <a:spcPct val="30000"/>
              </a:spcBef>
              <a:buClr>
                <a:schemeClr val="folHlink"/>
              </a:buClr>
              <a:buSzPct val="75000"/>
              <a:buFont typeface="Wingdings 2" pitchFamily="18" charset="2"/>
              <a:buChar char="¢"/>
              <a:defRPr/>
            </a:pPr>
            <a:r>
              <a:rPr lang="en-US" b="0" kern="0" dirty="0" smtClean="0">
                <a:solidFill>
                  <a:schemeClr val="tx1"/>
                </a:solidFill>
                <a:latin typeface="+mn-lt"/>
              </a:rPr>
              <a:t>A property schema is a special type of schema that defines specific field elements that you want to promote as a property field</a:t>
            </a:r>
            <a:endParaRPr lang="pt-PT" b="0" kern="1200" dirty="0" smtClean="0">
              <a:solidFill>
                <a:schemeClr val="tx1"/>
              </a:solidFill>
              <a:latin typeface="+mn-lt"/>
            </a:endParaRPr>
          </a:p>
          <a:p>
            <a:pPr marL="955675" lvl="1" indent="-498475" algn="l" eaLnBrk="1" hangingPunct="1">
              <a:spcBef>
                <a:spcPct val="30000"/>
              </a:spcBef>
              <a:buClr>
                <a:schemeClr val="folHlink"/>
              </a:buClr>
              <a:buSzPct val="75000"/>
              <a:buFont typeface="Wingdings 2" pitchFamily="18" charset="2"/>
              <a:buChar char="¢"/>
              <a:defRPr/>
            </a:pPr>
            <a:endParaRPr lang="pt-PT" b="0" kern="1200" dirty="0" smtClean="0">
              <a:solidFill>
                <a:schemeClr val="tx1"/>
              </a:solidFill>
              <a:latin typeface="+mn-lt"/>
            </a:endParaRPr>
          </a:p>
          <a:p>
            <a:pPr marL="955675" lvl="1" indent="-498475" algn="l" eaLnBrk="1" hangingPunct="1">
              <a:spcBef>
                <a:spcPct val="30000"/>
              </a:spcBef>
              <a:buClr>
                <a:schemeClr val="folHlink"/>
              </a:buClr>
              <a:buSzPct val="75000"/>
              <a:buFont typeface="Wingdings 2" pitchFamily="18" charset="2"/>
              <a:buChar char="¢"/>
              <a:defRPr/>
            </a:pPr>
            <a:endParaRPr lang="pt-PT" b="0" kern="1200" dirty="0" smtClean="0">
              <a:solidFill>
                <a:schemeClr val="tx1"/>
              </a:solidFill>
              <a:latin typeface="+mn-lt"/>
            </a:endParaRPr>
          </a:p>
          <a:p>
            <a:pPr marL="498475" lvl="0" indent="-498475" algn="l" eaLnBrk="1" hangingPunct="1">
              <a:spcBef>
                <a:spcPct val="30000"/>
              </a:spcBef>
              <a:buClr>
                <a:schemeClr val="folHlink"/>
              </a:buClr>
              <a:buSzPct val="75000"/>
              <a:buFont typeface="Wingdings 2" pitchFamily="18" charset="2"/>
              <a:buNone/>
              <a:defRPr/>
            </a:pPr>
            <a:r>
              <a:rPr lang="en-US" b="0" kern="0" dirty="0" err="1" smtClean="0">
                <a:solidFill>
                  <a:schemeClr val="tx1"/>
                </a:solidFill>
                <a:latin typeface="+mn-lt"/>
              </a:rPr>
              <a:t>Podemos</a:t>
            </a:r>
            <a:r>
              <a:rPr lang="en-US" b="0" kern="0" dirty="0" smtClean="0">
                <a:solidFill>
                  <a:schemeClr val="tx1"/>
                </a:solidFill>
                <a:latin typeface="+mn-lt"/>
              </a:rPr>
              <a:t> </a:t>
            </a:r>
            <a:r>
              <a:rPr lang="en-US" b="0" kern="0" dirty="0" err="1" smtClean="0">
                <a:solidFill>
                  <a:schemeClr val="tx1"/>
                </a:solidFill>
                <a:latin typeface="+mn-lt"/>
              </a:rPr>
              <a:t>ainda</a:t>
            </a:r>
            <a:r>
              <a:rPr lang="en-US" b="0" kern="0" baseline="0" dirty="0" smtClean="0">
                <a:solidFill>
                  <a:schemeClr val="tx1"/>
                </a:solidFill>
                <a:latin typeface="+mn-lt"/>
              </a:rPr>
              <a:t> </a:t>
            </a:r>
            <a:r>
              <a:rPr lang="en-US" b="0" kern="0" baseline="0" dirty="0" err="1" smtClean="0">
                <a:solidFill>
                  <a:schemeClr val="tx1"/>
                </a:solidFill>
                <a:latin typeface="+mn-lt"/>
              </a:rPr>
              <a:t>importar</a:t>
            </a:r>
            <a:r>
              <a:rPr lang="en-US" b="0" kern="0" baseline="0" dirty="0" smtClean="0">
                <a:solidFill>
                  <a:schemeClr val="tx1"/>
                </a:solidFill>
                <a:latin typeface="+mn-lt"/>
              </a:rPr>
              <a:t>, </a:t>
            </a:r>
            <a:r>
              <a:rPr lang="en-US" b="0" kern="0" baseline="0" dirty="0" err="1" smtClean="0">
                <a:solidFill>
                  <a:schemeClr val="tx1"/>
                </a:solidFill>
                <a:latin typeface="+mn-lt"/>
              </a:rPr>
              <a:t>incluir</a:t>
            </a:r>
            <a:r>
              <a:rPr lang="en-US" b="0" kern="0" baseline="0" dirty="0" smtClean="0">
                <a:solidFill>
                  <a:schemeClr val="tx1"/>
                </a:solidFill>
                <a:latin typeface="+mn-lt"/>
              </a:rPr>
              <a:t> </a:t>
            </a:r>
            <a:r>
              <a:rPr lang="en-US" b="0" kern="0" baseline="0" dirty="0" err="1" smtClean="0">
                <a:solidFill>
                  <a:schemeClr val="tx1"/>
                </a:solidFill>
                <a:latin typeface="+mn-lt"/>
              </a:rPr>
              <a:t>ou</a:t>
            </a:r>
            <a:r>
              <a:rPr lang="en-US" b="0" kern="0" baseline="0" dirty="0" smtClean="0">
                <a:solidFill>
                  <a:schemeClr val="tx1"/>
                </a:solidFill>
                <a:latin typeface="+mn-lt"/>
              </a:rPr>
              <a:t> </a:t>
            </a:r>
            <a:r>
              <a:rPr lang="en-US" b="0" kern="0" baseline="0" dirty="0" err="1" smtClean="0">
                <a:solidFill>
                  <a:schemeClr val="tx1"/>
                </a:solidFill>
                <a:latin typeface="+mn-lt"/>
              </a:rPr>
              <a:t>redefinir</a:t>
            </a:r>
            <a:r>
              <a:rPr lang="en-US" b="0" kern="0" baseline="0" dirty="0" smtClean="0">
                <a:solidFill>
                  <a:schemeClr val="tx1"/>
                </a:solidFill>
                <a:latin typeface="+mn-lt"/>
              </a:rPr>
              <a:t> </a:t>
            </a:r>
            <a:r>
              <a:rPr lang="en-US" b="0" kern="0" baseline="0" dirty="0" err="1" smtClean="0">
                <a:solidFill>
                  <a:schemeClr val="tx1"/>
                </a:solidFill>
                <a:latin typeface="+mn-lt"/>
              </a:rPr>
              <a:t>outros</a:t>
            </a:r>
            <a:r>
              <a:rPr lang="en-US" b="0" kern="0" baseline="0" dirty="0" smtClean="0">
                <a:solidFill>
                  <a:schemeClr val="tx1"/>
                </a:solidFill>
                <a:latin typeface="+mn-lt"/>
              </a:rPr>
              <a:t> schemas</a:t>
            </a:r>
          </a:p>
          <a:p>
            <a:pPr marL="498475" lvl="0" indent="-498475" algn="l" eaLnBrk="1" hangingPunct="1">
              <a:spcBef>
                <a:spcPct val="30000"/>
              </a:spcBef>
              <a:buClr>
                <a:schemeClr val="folHlink"/>
              </a:buClr>
              <a:buSzPct val="75000"/>
              <a:buFont typeface="Wingdings 2" pitchFamily="18" charset="2"/>
              <a:buNone/>
              <a:defRPr/>
            </a:pPr>
            <a:endParaRPr lang="en-US" b="0" kern="0" baseline="0" dirty="0" smtClean="0">
              <a:solidFill>
                <a:schemeClr val="tx1"/>
              </a:solidFill>
              <a:latin typeface="+mn-lt"/>
            </a:endParaRPr>
          </a:p>
          <a:p>
            <a:pPr marL="498475" lvl="0" indent="-498475" algn="l" eaLnBrk="1" hangingPunct="1">
              <a:spcBef>
                <a:spcPct val="30000"/>
              </a:spcBef>
              <a:buClr>
                <a:schemeClr val="folHlink"/>
              </a:buClr>
              <a:buSzPct val="75000"/>
              <a:buFont typeface="Wingdings 2" pitchFamily="18" charset="2"/>
              <a:buNone/>
              <a:defRPr/>
            </a:pPr>
            <a:r>
              <a:rPr lang="en-US" b="0" kern="0" baseline="0" dirty="0" err="1" smtClean="0">
                <a:solidFill>
                  <a:schemeClr val="tx1"/>
                </a:solidFill>
                <a:latin typeface="+mn-lt"/>
              </a:rPr>
              <a:t>Podemos</a:t>
            </a:r>
            <a:r>
              <a:rPr lang="en-US" b="0" kern="0" baseline="0" dirty="0" smtClean="0">
                <a:solidFill>
                  <a:schemeClr val="tx1"/>
                </a:solidFill>
                <a:latin typeface="+mn-lt"/>
              </a:rPr>
              <a:t> </a:t>
            </a:r>
            <a:r>
              <a:rPr lang="en-US" b="0" kern="0" baseline="0" dirty="0" err="1" smtClean="0">
                <a:solidFill>
                  <a:schemeClr val="tx1"/>
                </a:solidFill>
                <a:latin typeface="+mn-lt"/>
              </a:rPr>
              <a:t>promover</a:t>
            </a:r>
            <a:r>
              <a:rPr lang="en-US" b="0" kern="0" baseline="0" dirty="0" smtClean="0">
                <a:solidFill>
                  <a:schemeClr val="tx1"/>
                </a:solidFill>
                <a:latin typeface="+mn-lt"/>
              </a:rPr>
              <a:t> </a:t>
            </a:r>
            <a:r>
              <a:rPr lang="en-US" b="0" kern="0" baseline="0" dirty="0" err="1" smtClean="0">
                <a:solidFill>
                  <a:schemeClr val="tx1"/>
                </a:solidFill>
                <a:latin typeface="+mn-lt"/>
              </a:rPr>
              <a:t>propriedades</a:t>
            </a:r>
            <a:r>
              <a:rPr lang="en-US" b="0" kern="0" baseline="0" dirty="0" smtClean="0">
                <a:solidFill>
                  <a:schemeClr val="tx1"/>
                </a:solidFill>
                <a:latin typeface="+mn-lt"/>
              </a:rPr>
              <a:t> dos schemas</a:t>
            </a:r>
          </a:p>
          <a:p>
            <a:pPr marL="498475" lvl="0" indent="-498475" algn="l" eaLnBrk="1" hangingPunct="1">
              <a:spcBef>
                <a:spcPct val="30000"/>
              </a:spcBef>
              <a:buClr>
                <a:schemeClr val="folHlink"/>
              </a:buClr>
              <a:buSzPct val="75000"/>
              <a:buFont typeface="Wingdings 2" pitchFamily="18" charset="2"/>
              <a:buNone/>
              <a:defRPr/>
            </a:pPr>
            <a:endParaRPr lang="en-US" b="0" kern="0" baseline="0" dirty="0" smtClean="0">
              <a:solidFill>
                <a:schemeClr val="tx1"/>
              </a:solidFill>
              <a:latin typeface="+mn-lt"/>
            </a:endParaRPr>
          </a:p>
          <a:p>
            <a:pPr marL="498475" indent="-498475" algn="l" eaLnBrk="1" hangingPunct="1">
              <a:spcBef>
                <a:spcPct val="30000"/>
              </a:spcBef>
              <a:buClr>
                <a:schemeClr val="folHlink"/>
              </a:buClr>
              <a:buSzPct val="75000"/>
              <a:buFont typeface="Wingdings 2" pitchFamily="18" charset="2"/>
              <a:buChar char="¢"/>
              <a:defRPr/>
            </a:pPr>
            <a:r>
              <a:rPr lang="en-US" kern="0" dirty="0" smtClean="0">
                <a:solidFill>
                  <a:schemeClr val="tx1"/>
                </a:solidFill>
                <a:latin typeface="+mn-lt"/>
              </a:rPr>
              <a:t>Validating the schema. </a:t>
            </a:r>
            <a:r>
              <a:rPr lang="en-US" b="0" kern="0" dirty="0" smtClean="0">
                <a:solidFill>
                  <a:schemeClr val="tx1"/>
                </a:solidFill>
                <a:latin typeface="+mn-lt"/>
              </a:rPr>
              <a:t>After you have finished creating a schema, or at various times during its creation, you can validate it to find out whether it contains any internal inconsistencies or other issues that might prevent it from being used effectively for processing instance messages.</a:t>
            </a:r>
          </a:p>
          <a:p>
            <a:pPr marL="498475" indent="-498475" algn="l" eaLnBrk="1" hangingPunct="1">
              <a:spcBef>
                <a:spcPct val="30000"/>
              </a:spcBef>
              <a:buClr>
                <a:schemeClr val="folHlink"/>
              </a:buClr>
              <a:buSzPct val="75000"/>
              <a:buFont typeface="Wingdings 2" pitchFamily="18" charset="2"/>
              <a:buChar char="¢"/>
              <a:defRPr/>
            </a:pPr>
            <a:r>
              <a:rPr lang="en-US" kern="0" dirty="0" smtClean="0">
                <a:solidFill>
                  <a:schemeClr val="tx1"/>
                </a:solidFill>
                <a:latin typeface="+mn-lt"/>
              </a:rPr>
              <a:t>Generating a sample instance</a:t>
            </a:r>
            <a:r>
              <a:rPr lang="en-US" b="0" kern="0" dirty="0" smtClean="0">
                <a:solidFill>
                  <a:schemeClr val="tx1"/>
                </a:solidFill>
                <a:latin typeface="+mn-lt"/>
              </a:rPr>
              <a:t>. After you have validated a schema, you can use it to generate a sample instance message. The sample instance message that is generated contains the element and attribute structure specified by the schema and generates fake data where required.</a:t>
            </a:r>
          </a:p>
          <a:p>
            <a:pPr marL="498475" indent="-498475" algn="l" eaLnBrk="1" hangingPunct="1">
              <a:spcBef>
                <a:spcPct val="30000"/>
              </a:spcBef>
              <a:buClr>
                <a:schemeClr val="folHlink"/>
              </a:buClr>
              <a:buSzPct val="75000"/>
              <a:buFont typeface="Wingdings 2" pitchFamily="18" charset="2"/>
              <a:buChar char="¢"/>
              <a:defRPr/>
            </a:pPr>
            <a:r>
              <a:rPr lang="en-US" kern="0" dirty="0" smtClean="0">
                <a:solidFill>
                  <a:schemeClr val="tx1"/>
                </a:solidFill>
                <a:latin typeface="+mn-lt"/>
              </a:rPr>
              <a:t>Validating an instance message</a:t>
            </a:r>
            <a:r>
              <a:rPr lang="en-US" b="0" kern="0" dirty="0" smtClean="0">
                <a:solidFill>
                  <a:schemeClr val="tx1"/>
                </a:solidFill>
                <a:latin typeface="+mn-lt"/>
              </a:rPr>
              <a:t>. You can use BizTalk Editor to find out whether any instance message conforms to that schema.</a:t>
            </a:r>
          </a:p>
          <a:p>
            <a:pPr marL="498475" lvl="0" indent="-498475" algn="l" eaLnBrk="1" hangingPunct="1">
              <a:spcBef>
                <a:spcPct val="30000"/>
              </a:spcBef>
              <a:buClr>
                <a:schemeClr val="folHlink"/>
              </a:buClr>
              <a:buSzPct val="75000"/>
              <a:buFont typeface="Wingdings 2" pitchFamily="18" charset="2"/>
              <a:buNone/>
              <a:defRPr/>
            </a:pPr>
            <a:endParaRPr lang="en-US" b="0" kern="0" dirty="0" smtClean="0">
              <a:solidFill>
                <a:schemeClr val="tx1"/>
              </a:solidFill>
              <a:latin typeface="+mn-lt"/>
            </a:endParaRPr>
          </a:p>
          <a:p>
            <a:pPr marL="955675" lvl="1" indent="-498475" algn="l" eaLnBrk="1" hangingPunct="1">
              <a:spcBef>
                <a:spcPct val="30000"/>
              </a:spcBef>
              <a:buClr>
                <a:schemeClr val="folHlink"/>
              </a:buClr>
              <a:buSzPct val="75000"/>
              <a:buFont typeface="Wingdings 2" pitchFamily="18" charset="2"/>
              <a:buNone/>
              <a:defRPr/>
            </a:pPr>
            <a:endParaRPr lang="en-US" b="0" kern="0" dirty="0" smtClean="0">
              <a:solidFill>
                <a:schemeClr val="tx1"/>
              </a:solidFill>
              <a:latin typeface="+mn-lt"/>
            </a:endParaRPr>
          </a:p>
        </p:txBody>
      </p:sp>
      <p:sp>
        <p:nvSpPr>
          <p:cNvPr id="4" name="Slide Number Placeholder 3"/>
          <p:cNvSpPr>
            <a:spLocks noGrp="1"/>
          </p:cNvSpPr>
          <p:nvPr>
            <p:ph type="sldNum" sz="quarter" idx="10"/>
          </p:nvPr>
        </p:nvSpPr>
        <p:spPr/>
        <p:txBody>
          <a:bodyPr/>
          <a:lstStyle/>
          <a:p>
            <a:fld id="{C056BBAF-AE17-472D-9BD2-9CA0AD0EA649}" type="slidenum">
              <a:rPr lang="pt-PT" smtClean="0"/>
              <a:pPr/>
              <a:t>36</a:t>
            </a:fld>
            <a:endParaRPr lang="pt-P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Gill Sans MT" pitchFamily="34" charset="0"/>
              </a:rPr>
              <a:t>STAND-ALONE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Gill Sans MT" pitchFamily="34" charset="0"/>
              </a:rPr>
              <a:t>It is necessary to allow for application integration within an enterprise, and, there are growing needs to ensure inter-enterprise or "business-to-business" integration.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latin typeface="Gill Sans M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chemeClr val="bg1"/>
                </a:solidFill>
                <a:latin typeface="Gill Sans MT" pitchFamily="34" charset="0"/>
              </a:rPr>
              <a:t>DIFFICULT TASK</a:t>
            </a:r>
            <a:endParaRPr lang="en-US" dirty="0" smtClean="0">
              <a:solidFill>
                <a:schemeClr val="bg1"/>
              </a:solidFill>
              <a:latin typeface="Gill Sans M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Gill Sans MT" pitchFamily="34" charset="0"/>
              </a:rPr>
              <a:t>To fulfill these integration objectives, several methods, techniques, patterns, and technologies have been developed over the years, ranging from point-to-point integration over enterprise application integration (EAI) and business process management to service oriented architectures (SOA).</a:t>
            </a:r>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3</a:t>
            </a:fld>
            <a:endParaRPr lang="pt-P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498475" indent="-498475" algn="l" eaLnBrk="1" hangingPunct="1">
              <a:spcBef>
                <a:spcPct val="30000"/>
              </a:spcBef>
              <a:buClr>
                <a:schemeClr val="folHlink"/>
              </a:buClr>
              <a:buSzPct val="75000"/>
              <a:buFont typeface="Wingdings 2" pitchFamily="18" charset="2"/>
              <a:buChar char="¢"/>
              <a:defRPr/>
            </a:pPr>
            <a:r>
              <a:rPr lang="en-US" b="0" kern="0" dirty="0" smtClean="0">
                <a:solidFill>
                  <a:schemeClr val="tx1"/>
                </a:solidFill>
              </a:rPr>
              <a:t>Data transformation is the process of creating a correspondence between the records and fields in a source schema and the often different records and fields in a destination schema.</a:t>
            </a:r>
          </a:p>
          <a:p>
            <a:pPr marL="955675" lvl="1" indent="-498475" algn="l" eaLnBrk="1" hangingPunct="1">
              <a:spcBef>
                <a:spcPct val="30000"/>
              </a:spcBef>
              <a:buClr>
                <a:schemeClr val="folHlink"/>
              </a:buClr>
              <a:buSzPct val="75000"/>
              <a:buFont typeface="Wingdings 2" pitchFamily="18" charset="2"/>
              <a:buChar char="¢"/>
              <a:defRPr/>
            </a:pPr>
            <a:r>
              <a:rPr lang="en-US" sz="1600" b="0" kern="0" dirty="0" smtClean="0">
                <a:solidFill>
                  <a:schemeClr val="tx1"/>
                </a:solidFill>
                <a:latin typeface="+mn-lt"/>
              </a:rPr>
              <a:t>Data transformation can also be used to perform operations such as:</a:t>
            </a:r>
          </a:p>
          <a:p>
            <a:pPr marL="1412875" lvl="2" indent="-498475" algn="l" eaLnBrk="1" hangingPunct="1">
              <a:spcBef>
                <a:spcPct val="30000"/>
              </a:spcBef>
              <a:buClr>
                <a:schemeClr val="folHlink"/>
              </a:buClr>
              <a:buSzPct val="75000"/>
              <a:buFont typeface="Wingdings 2" pitchFamily="18" charset="2"/>
              <a:buChar char="¢"/>
              <a:defRPr/>
            </a:pPr>
            <a:r>
              <a:rPr lang="en-US" sz="1600" b="0" kern="0" dirty="0" smtClean="0">
                <a:solidFill>
                  <a:schemeClr val="tx1"/>
                </a:solidFill>
                <a:latin typeface="+mn-lt"/>
              </a:rPr>
              <a:t>Averaging data from a looping record and sending the output to a single field in the destination schema.</a:t>
            </a:r>
          </a:p>
          <a:p>
            <a:pPr marL="1412875" lvl="2" indent="-498475" algn="l" eaLnBrk="1" hangingPunct="1">
              <a:spcBef>
                <a:spcPct val="30000"/>
              </a:spcBef>
              <a:buClr>
                <a:schemeClr val="folHlink"/>
              </a:buClr>
              <a:buSzPct val="75000"/>
              <a:buFont typeface="Wingdings 2" pitchFamily="18" charset="2"/>
              <a:buChar char="¢"/>
              <a:defRPr/>
            </a:pPr>
            <a:r>
              <a:rPr lang="en-US" sz="1600" b="0" kern="0" dirty="0" smtClean="0">
                <a:solidFill>
                  <a:schemeClr val="tx1"/>
                </a:solidFill>
                <a:latin typeface="+mn-lt"/>
              </a:rPr>
              <a:t>Converting character data to its ASCII format.</a:t>
            </a:r>
          </a:p>
          <a:p>
            <a:pPr marL="1412875" lvl="2" indent="-498475" algn="l" eaLnBrk="1" hangingPunct="1">
              <a:spcBef>
                <a:spcPct val="30000"/>
              </a:spcBef>
              <a:buClr>
                <a:schemeClr val="folHlink"/>
              </a:buClr>
              <a:buSzPct val="75000"/>
              <a:buFont typeface="Wingdings 2" pitchFamily="18" charset="2"/>
              <a:buChar char="¢"/>
              <a:defRPr/>
            </a:pPr>
            <a:r>
              <a:rPr lang="en-US" sz="1600" b="0" kern="0" dirty="0" smtClean="0">
                <a:solidFill>
                  <a:schemeClr val="tx1"/>
                </a:solidFill>
                <a:latin typeface="+mn-lt"/>
              </a:rPr>
              <a:t>Adding data to or subtracting data from one or more records and sending the result to a single field in the destination schema.</a:t>
            </a:r>
          </a:p>
          <a:p>
            <a:pPr marL="955675" lvl="1" indent="-498475" algn="l" eaLnBrk="1" hangingPunct="1">
              <a:spcBef>
                <a:spcPct val="30000"/>
              </a:spcBef>
              <a:buClr>
                <a:schemeClr val="folHlink"/>
              </a:buClr>
              <a:buSzPct val="75000"/>
              <a:buFont typeface="Wingdings 2" pitchFamily="18" charset="2"/>
              <a:buChar char="¢"/>
              <a:defRPr/>
            </a:pPr>
            <a:endParaRPr lang="pt-PT" sz="1600" b="0" kern="0" dirty="0" smtClean="0">
              <a:solidFill>
                <a:schemeClr val="tx1"/>
              </a:solidFill>
              <a:latin typeface="+mn-lt"/>
            </a:endParaRPr>
          </a:p>
          <a:p>
            <a:pPr marL="498475" indent="-498475" algn="l" eaLnBrk="1" hangingPunct="1">
              <a:spcBef>
                <a:spcPct val="30000"/>
              </a:spcBef>
              <a:buClr>
                <a:schemeClr val="folHlink"/>
              </a:buClr>
              <a:buSzPct val="75000"/>
              <a:buFont typeface="Wingdings 2" pitchFamily="18" charset="2"/>
              <a:buChar char="¢"/>
              <a:defRPr/>
            </a:pPr>
            <a:r>
              <a:rPr lang="en-US" b="0" kern="0" dirty="0" smtClean="0">
                <a:solidFill>
                  <a:schemeClr val="tx1"/>
                </a:solidFill>
                <a:latin typeface="+mn-lt"/>
              </a:rPr>
              <a:t>Data translation is the process of changing the format of an instance message. If your internal processes utilize only XML data, but your trading partner needs to receive instance messages in a flat file format, you can perform the necessary translation before you send such messages to your trading partner</a:t>
            </a:r>
            <a:r>
              <a:rPr lang="en-US" sz="1600" b="0" kern="0" dirty="0" smtClean="0">
                <a:solidFill>
                  <a:schemeClr val="tx1"/>
                </a:solidFill>
                <a:latin typeface="+mn-lt"/>
              </a:rPr>
              <a:t>. </a:t>
            </a:r>
          </a:p>
          <a:p>
            <a:pPr marL="955675" lvl="1" indent="-498475" algn="l" eaLnBrk="1" hangingPunct="1">
              <a:spcBef>
                <a:spcPct val="30000"/>
              </a:spcBef>
              <a:buClr>
                <a:schemeClr val="folHlink"/>
              </a:buClr>
              <a:buSzPct val="75000"/>
              <a:buFont typeface="Wingdings 2" pitchFamily="18" charset="2"/>
              <a:buChar char="¢"/>
              <a:defRPr/>
            </a:pPr>
            <a:r>
              <a:rPr lang="en-US" sz="1600" b="0" kern="0" dirty="0" smtClean="0">
                <a:solidFill>
                  <a:schemeClr val="tx1"/>
                </a:solidFill>
                <a:latin typeface="+mn-lt"/>
              </a:rPr>
              <a:t>Data translation can be especially helpful in solving enterprise application integration problems by rendering a given type of message into alternative formats required by existing systems.</a:t>
            </a:r>
            <a:endParaRPr lang="pt-PT" sz="1600" b="0" kern="0" dirty="0" smtClean="0">
              <a:solidFill>
                <a:schemeClr val="tx1"/>
              </a:solidFill>
              <a:latin typeface="+mn-lt"/>
            </a:endParaRPr>
          </a:p>
          <a:p>
            <a:endParaRPr lang="pt-PT" dirty="0" smtClean="0"/>
          </a:p>
          <a:p>
            <a:r>
              <a:rPr lang="pt-PT" dirty="0" err="1" smtClean="0"/>
              <a:t>Types</a:t>
            </a:r>
            <a:r>
              <a:rPr lang="pt-PT" dirty="0" smtClean="0"/>
              <a:t> </a:t>
            </a:r>
            <a:r>
              <a:rPr lang="pt-PT" dirty="0" err="1" smtClean="0"/>
              <a:t>pf</a:t>
            </a:r>
            <a:r>
              <a:rPr lang="pt-PT" dirty="0" smtClean="0"/>
              <a:t> </a:t>
            </a:r>
            <a:r>
              <a:rPr lang="pt-PT" dirty="0" err="1" smtClean="0"/>
              <a:t>Mapping</a:t>
            </a:r>
            <a:endParaRPr lang="pt-PT" dirty="0" smtClean="0"/>
          </a:p>
          <a:p>
            <a:pPr marL="498475" indent="-498475" algn="l" eaLnBrk="1" hangingPunct="1">
              <a:spcBef>
                <a:spcPct val="30000"/>
              </a:spcBef>
              <a:buClr>
                <a:schemeClr val="folHlink"/>
              </a:buClr>
              <a:buSzPct val="75000"/>
              <a:buFont typeface="Wingdings 2" pitchFamily="18" charset="2"/>
              <a:buChar char="¢"/>
              <a:defRPr/>
            </a:pPr>
            <a:r>
              <a:rPr lang="pt-PT" b="0" kern="0" dirty="0" smtClean="0">
                <a:solidFill>
                  <a:schemeClr val="tx1"/>
                </a:solidFill>
                <a:latin typeface="+mn-lt"/>
              </a:rPr>
              <a:t>Basic </a:t>
            </a:r>
            <a:r>
              <a:rPr lang="pt-PT" b="0" kern="0" dirty="0" err="1" smtClean="0">
                <a:solidFill>
                  <a:schemeClr val="tx1"/>
                </a:solidFill>
                <a:latin typeface="+mn-lt"/>
              </a:rPr>
              <a:t>Mapping</a:t>
            </a:r>
            <a:endParaRPr lang="pt-PT" b="0" kern="0" dirty="0" smtClean="0">
              <a:solidFill>
                <a:schemeClr val="tx1"/>
              </a:solidFill>
              <a:latin typeface="+mn-lt"/>
            </a:endParaRPr>
          </a:p>
          <a:p>
            <a:pPr marL="955675" lvl="1" indent="-498475" algn="l" eaLnBrk="1" hangingPunct="1">
              <a:spcBef>
                <a:spcPct val="30000"/>
              </a:spcBef>
              <a:buClr>
                <a:schemeClr val="folHlink"/>
              </a:buClr>
              <a:buSzPct val="75000"/>
              <a:buFont typeface="Wingdings 2" pitchFamily="18" charset="2"/>
              <a:buChar char="¢"/>
              <a:defRPr/>
            </a:pPr>
            <a:r>
              <a:rPr lang="en-US" b="0" kern="0" dirty="0" smtClean="0">
                <a:solidFill>
                  <a:schemeClr val="tx1"/>
                </a:solidFill>
                <a:latin typeface="+mn-lt"/>
              </a:rPr>
              <a:t>This type of mapping involves copying a value from an element or attribute that occurs once in an input instance message to an element or attribute that occurs once in an output instance message.</a:t>
            </a:r>
          </a:p>
          <a:p>
            <a:pPr marL="498475" indent="-498475" algn="l" eaLnBrk="1" hangingPunct="1">
              <a:spcBef>
                <a:spcPct val="30000"/>
              </a:spcBef>
              <a:buClr>
                <a:schemeClr val="folHlink"/>
              </a:buClr>
              <a:buSzPct val="75000"/>
              <a:buFont typeface="Wingdings 2" pitchFamily="18" charset="2"/>
              <a:buChar char="¢"/>
              <a:defRPr/>
            </a:pPr>
            <a:r>
              <a:rPr lang="en-US" b="0" kern="0" dirty="0" smtClean="0">
                <a:solidFill>
                  <a:schemeClr val="tx1"/>
                </a:solidFill>
                <a:latin typeface="+mn-lt"/>
              </a:rPr>
              <a:t>Complex Mapping</a:t>
            </a:r>
          </a:p>
          <a:p>
            <a:pPr marL="955675" lvl="2" indent="-498475" algn="l" eaLnBrk="1" hangingPunct="1">
              <a:spcBef>
                <a:spcPct val="30000"/>
              </a:spcBef>
              <a:buClr>
                <a:schemeClr val="folHlink"/>
              </a:buClr>
              <a:buSzPct val="75000"/>
              <a:buFont typeface="Wingdings 2" pitchFamily="18" charset="2"/>
              <a:buChar char="¢"/>
              <a:defRPr/>
            </a:pPr>
            <a:r>
              <a:rPr lang="en-US" b="0" kern="0" dirty="0" smtClean="0">
                <a:solidFill>
                  <a:schemeClr val="tx1"/>
                </a:solidFill>
                <a:latin typeface="+mn-lt"/>
              </a:rPr>
              <a:t>Complex mapping involves records or fields that can occur multiple times for a single instance of the Record node or Field Element node in the schema tree. This type of variable count mapping is called looping.</a:t>
            </a:r>
          </a:p>
          <a:p>
            <a:endParaRPr lang="pt-PT" dirty="0" smtClean="0"/>
          </a:p>
          <a:p>
            <a:pPr marL="498475" indent="-498475" algn="l" eaLnBrk="1" hangingPunct="1">
              <a:spcBef>
                <a:spcPct val="30000"/>
              </a:spcBef>
              <a:buClr>
                <a:schemeClr val="folHlink"/>
              </a:buClr>
              <a:buSzPct val="75000"/>
              <a:buFont typeface="Wingdings 2" pitchFamily="18" charset="2"/>
              <a:buChar char="¢"/>
              <a:defRPr/>
            </a:pPr>
            <a:r>
              <a:rPr lang="en-US" b="0" kern="0" dirty="0" smtClean="0">
                <a:solidFill>
                  <a:schemeClr val="tx1"/>
                </a:solidFill>
              </a:rPr>
              <a:t>BizTalk </a:t>
            </a:r>
            <a:r>
              <a:rPr lang="en-US" b="0" kern="0" dirty="0" err="1" smtClean="0">
                <a:solidFill>
                  <a:schemeClr val="tx1"/>
                </a:solidFill>
              </a:rPr>
              <a:t>Mapper</a:t>
            </a:r>
            <a:r>
              <a:rPr lang="en-US" b="0" kern="0" dirty="0" smtClean="0">
                <a:solidFill>
                  <a:schemeClr val="tx1"/>
                </a:solidFill>
              </a:rPr>
              <a:t> consists of the following views within the Visual Studio .NET shell:</a:t>
            </a:r>
          </a:p>
          <a:p>
            <a:pPr marL="955675" lvl="1" indent="-498475" algn="l" eaLnBrk="1" hangingPunct="1">
              <a:spcBef>
                <a:spcPct val="30000"/>
              </a:spcBef>
              <a:buClr>
                <a:schemeClr val="folHlink"/>
              </a:buClr>
              <a:buSzPct val="75000"/>
              <a:buFont typeface="Wingdings 2" pitchFamily="18" charset="2"/>
              <a:buChar char="¢"/>
              <a:defRPr/>
            </a:pPr>
            <a:r>
              <a:rPr lang="en-US" kern="0" dirty="0" smtClean="0">
                <a:solidFill>
                  <a:schemeClr val="tx1"/>
                </a:solidFill>
              </a:rPr>
              <a:t>Destination schema tree </a:t>
            </a:r>
            <a:r>
              <a:rPr lang="en-US" b="0" kern="0" dirty="0" smtClean="0">
                <a:solidFill>
                  <a:schemeClr val="tx1"/>
                </a:solidFill>
              </a:rPr>
              <a:t>view. This view displays the schema that describes the transformed instance message to be processed by BizTalk Server.</a:t>
            </a:r>
          </a:p>
          <a:p>
            <a:pPr marL="955675" lvl="1" indent="-498475" algn="l" eaLnBrk="1" hangingPunct="1">
              <a:spcBef>
                <a:spcPct val="30000"/>
              </a:spcBef>
              <a:buClr>
                <a:schemeClr val="folHlink"/>
              </a:buClr>
              <a:buSzPct val="75000"/>
              <a:buFont typeface="Wingdings 2" pitchFamily="18" charset="2"/>
              <a:buChar char="¢"/>
              <a:defRPr/>
            </a:pPr>
            <a:r>
              <a:rPr lang="en-US" kern="0" dirty="0" smtClean="0">
                <a:solidFill>
                  <a:schemeClr val="tx1"/>
                </a:solidFill>
                <a:latin typeface="+mn-lt"/>
              </a:rPr>
              <a:t>Source schema tree view. </a:t>
            </a:r>
            <a:r>
              <a:rPr lang="en-US" b="0" kern="0" dirty="0" smtClean="0">
                <a:solidFill>
                  <a:schemeClr val="tx1"/>
                </a:solidFill>
                <a:latin typeface="+mn-lt"/>
              </a:rPr>
              <a:t>This view displays the schema that describes the incoming instance message. The links that define the mapping originate from the source schema tree view, passing through the map zone view and ultimately to the destination schema tree view.</a:t>
            </a:r>
          </a:p>
          <a:p>
            <a:pPr marL="955675" lvl="1" indent="-498475" algn="l" eaLnBrk="1" hangingPunct="1">
              <a:spcBef>
                <a:spcPct val="30000"/>
              </a:spcBef>
              <a:buClr>
                <a:schemeClr val="folHlink"/>
              </a:buClr>
              <a:buSzPct val="75000"/>
              <a:buFont typeface="Wingdings 2" pitchFamily="18" charset="2"/>
              <a:buChar char="¢"/>
              <a:defRPr/>
            </a:pPr>
            <a:r>
              <a:rPr lang="en-US" kern="0" dirty="0" smtClean="0">
                <a:solidFill>
                  <a:schemeClr val="tx1"/>
                </a:solidFill>
                <a:latin typeface="+mn-lt"/>
              </a:rPr>
              <a:t>Map grid view. </a:t>
            </a:r>
            <a:r>
              <a:rPr lang="en-US" b="0" kern="0" dirty="0" smtClean="0">
                <a:solidFill>
                  <a:schemeClr val="tx1"/>
                </a:solidFill>
                <a:latin typeface="+mn-lt"/>
              </a:rPr>
              <a:t>This view is located between the source and destination schemas, and contains the links and </a:t>
            </a:r>
            <a:r>
              <a:rPr lang="en-US" b="0" kern="0" dirty="0" err="1" smtClean="0">
                <a:solidFill>
                  <a:schemeClr val="tx1"/>
                </a:solidFill>
                <a:latin typeface="+mn-lt"/>
              </a:rPr>
              <a:t>functoids</a:t>
            </a:r>
            <a:r>
              <a:rPr lang="en-US" b="0" kern="0" dirty="0" smtClean="0">
                <a:solidFill>
                  <a:schemeClr val="tx1"/>
                </a:solidFill>
                <a:latin typeface="+mn-lt"/>
              </a:rPr>
              <a:t> that control how data in a source instance message is transformed to the destination schema. You work actively in this view to construct your map</a:t>
            </a:r>
            <a:endParaRPr lang="pt-PT" dirty="0" smtClean="0"/>
          </a:p>
          <a:p>
            <a:endParaRPr lang="pt-PT" dirty="0" smtClean="0"/>
          </a:p>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37</a:t>
            </a:fld>
            <a:endParaRPr lang="pt-P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39</a:t>
            </a:fld>
            <a:endParaRPr lang="pt-P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498475" indent="-498475" algn="l" eaLnBrk="1" hangingPunct="1">
              <a:spcBef>
                <a:spcPct val="30000"/>
              </a:spcBef>
              <a:buClr>
                <a:schemeClr val="folHlink"/>
              </a:buClr>
              <a:buSzPct val="75000"/>
              <a:buFont typeface="Wingdings 2" pitchFamily="18" charset="2"/>
              <a:buChar char="¢"/>
              <a:defRPr/>
            </a:pPr>
            <a:r>
              <a:rPr lang="en-US" sz="1400" b="0" kern="0" dirty="0" smtClean="0">
                <a:solidFill>
                  <a:schemeClr val="tx1"/>
                </a:solidFill>
              </a:rPr>
              <a:t>A port binding specifies the entry points into the BizTalk-based application, and is used to associate the application with physical ports. The port binding contains configuration information that specifies where and how a message is to be sent or received.</a:t>
            </a:r>
          </a:p>
          <a:p>
            <a:pPr marL="498475" indent="-498475" algn="l" eaLnBrk="1" hangingPunct="1">
              <a:spcBef>
                <a:spcPct val="30000"/>
              </a:spcBef>
              <a:buClr>
                <a:schemeClr val="folHlink"/>
              </a:buClr>
              <a:buSzPct val="75000"/>
              <a:buFont typeface="Wingdings 2" pitchFamily="18" charset="2"/>
              <a:buChar char="¢"/>
              <a:defRPr/>
            </a:pPr>
            <a:r>
              <a:rPr lang="en-US" sz="1600" kern="0" dirty="0" smtClean="0">
                <a:solidFill>
                  <a:schemeClr val="tx1"/>
                </a:solidFill>
              </a:rPr>
              <a:t>Web Service References</a:t>
            </a:r>
          </a:p>
          <a:p>
            <a:pPr marL="955675" lvl="1" indent="-498475" algn="l" eaLnBrk="1" hangingPunct="1">
              <a:spcBef>
                <a:spcPct val="30000"/>
              </a:spcBef>
              <a:buClr>
                <a:schemeClr val="folHlink"/>
              </a:buClr>
              <a:buSzPct val="75000"/>
              <a:buFont typeface="Wingdings 2" pitchFamily="18" charset="2"/>
              <a:buChar char="¢"/>
              <a:defRPr/>
            </a:pPr>
            <a:r>
              <a:rPr lang="en-US" sz="1400" b="0" kern="0" dirty="0" smtClean="0">
                <a:solidFill>
                  <a:schemeClr val="tx1"/>
                </a:solidFill>
              </a:rPr>
              <a:t>If your project contains a reference to a Web service, Orchestration Designer will detect the reference and make available a corresponding Web port type.</a:t>
            </a:r>
          </a:p>
          <a:p>
            <a:pPr marL="955675" lvl="1" indent="-498475" algn="l" eaLnBrk="1" hangingPunct="1">
              <a:spcBef>
                <a:spcPct val="30000"/>
              </a:spcBef>
              <a:buClr>
                <a:schemeClr val="folHlink"/>
              </a:buClr>
              <a:buSzPct val="75000"/>
              <a:buFont typeface="Wingdings 2" pitchFamily="18" charset="2"/>
              <a:buChar char="¢"/>
              <a:defRPr/>
            </a:pPr>
            <a:r>
              <a:rPr lang="en-US" sz="1400" b="0" kern="0" dirty="0" smtClean="0">
                <a:solidFill>
                  <a:schemeClr val="tx1"/>
                </a:solidFill>
              </a:rPr>
              <a:t>You simply add a port to your orchestration and assign it an existing Web port type, and BizTalk Server will provide a complete Web port.</a:t>
            </a:r>
          </a:p>
          <a:p>
            <a:pPr marL="498475" indent="-498475" algn="l" eaLnBrk="1" hangingPunct="1">
              <a:spcBef>
                <a:spcPct val="30000"/>
              </a:spcBef>
              <a:buClr>
                <a:schemeClr val="folHlink"/>
              </a:buClr>
              <a:buSzPct val="75000"/>
              <a:buFont typeface="Wingdings 2" pitchFamily="18" charset="2"/>
              <a:buChar char="¢"/>
              <a:defRPr/>
            </a:pPr>
            <a:r>
              <a:rPr lang="en-US" sz="1600" kern="0" dirty="0" smtClean="0">
                <a:solidFill>
                  <a:schemeClr val="tx1"/>
                </a:solidFill>
                <a:latin typeface="+mn-lt"/>
              </a:rPr>
              <a:t>Specify Later</a:t>
            </a:r>
          </a:p>
          <a:p>
            <a:pPr marL="955675" lvl="1" indent="-498475" algn="l" eaLnBrk="1" hangingPunct="1">
              <a:spcBef>
                <a:spcPct val="30000"/>
              </a:spcBef>
              <a:buClr>
                <a:schemeClr val="folHlink"/>
              </a:buClr>
              <a:buSzPct val="75000"/>
              <a:buFont typeface="Wingdings 2" pitchFamily="18" charset="2"/>
              <a:buChar char="¢"/>
              <a:defRPr/>
            </a:pPr>
            <a:r>
              <a:rPr lang="en-US" sz="1400" b="0" kern="0" dirty="0" smtClean="0">
                <a:solidFill>
                  <a:schemeClr val="tx1"/>
                </a:solidFill>
                <a:latin typeface="+mn-lt"/>
              </a:rPr>
              <a:t>You can bind your port either to a receive location or to a send port. If you do not have all of the information you need to specify a physical location, you can choose the Specify Later port binding option in Orchestration Designer, and then you need only to specify the port type that describes the port. </a:t>
            </a:r>
          </a:p>
          <a:p>
            <a:pPr marL="955675" lvl="1" indent="-498475" algn="l" eaLnBrk="1" hangingPunct="1">
              <a:spcBef>
                <a:spcPct val="30000"/>
              </a:spcBef>
              <a:buClr>
                <a:schemeClr val="folHlink"/>
              </a:buClr>
              <a:buSzPct val="75000"/>
              <a:buFont typeface="Wingdings 2" pitchFamily="18" charset="2"/>
              <a:buChar char="¢"/>
              <a:defRPr/>
            </a:pPr>
            <a:r>
              <a:rPr lang="en-US" sz="1400" b="0" kern="0" dirty="0" smtClean="0">
                <a:solidFill>
                  <a:schemeClr val="tx1"/>
                </a:solidFill>
                <a:latin typeface="+mn-lt"/>
              </a:rPr>
              <a:t>The information about the actual location will be specified separately, after the application has been deployed, either by an administrator working in BizTalk Explorer or programmatically, perhaps by using a script.</a:t>
            </a:r>
          </a:p>
          <a:p>
            <a:pPr marL="498475" indent="-498475" algn="l" eaLnBrk="1" hangingPunct="1">
              <a:spcBef>
                <a:spcPct val="30000"/>
              </a:spcBef>
              <a:buClr>
                <a:schemeClr val="folHlink"/>
              </a:buClr>
              <a:buSzPct val="75000"/>
              <a:buFont typeface="Wingdings 2" pitchFamily="18" charset="2"/>
              <a:buChar char="¢"/>
              <a:defRPr/>
            </a:pPr>
            <a:r>
              <a:rPr lang="en-US" sz="1600" kern="0" dirty="0" smtClean="0">
                <a:solidFill>
                  <a:schemeClr val="tx1"/>
                </a:solidFill>
                <a:latin typeface="+mn-lt"/>
              </a:rPr>
              <a:t>Dynamic Binding </a:t>
            </a:r>
          </a:p>
          <a:p>
            <a:pPr marL="955675" lvl="1" indent="-498475" algn="l" eaLnBrk="1" hangingPunct="1">
              <a:spcBef>
                <a:spcPct val="30000"/>
              </a:spcBef>
              <a:buClr>
                <a:schemeClr val="folHlink"/>
              </a:buClr>
              <a:buSzPct val="75000"/>
              <a:buFont typeface="Wingdings 2" pitchFamily="18" charset="2"/>
              <a:buChar char="¢"/>
              <a:defRPr/>
            </a:pPr>
            <a:r>
              <a:rPr lang="en-US" sz="1400" b="0" kern="0" dirty="0" smtClean="0">
                <a:solidFill>
                  <a:schemeClr val="tx1"/>
                </a:solidFill>
                <a:latin typeface="+mn-lt"/>
              </a:rPr>
              <a:t>If you will not know the location of a communication until run time, you can use dynamic binding. For example, you might specify the location based on a property of an incoming message.</a:t>
            </a:r>
          </a:p>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40</a:t>
            </a:fld>
            <a:endParaRPr lang="pt-P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solidFill>
                  <a:schemeClr val="bg1"/>
                </a:solidFill>
                <a:latin typeface="Gill Sans MT" pitchFamily="34" charset="0"/>
              </a:rPr>
              <a:t>Integration seems to be one of most important strategic priorities, mainly because new innovative business solutions demand integration of different business units, enterprise data, applications, and business systems</a:t>
            </a:r>
          </a:p>
          <a:p>
            <a:endParaRPr lang="en-US" sz="1200" dirty="0" smtClean="0">
              <a:solidFill>
                <a:schemeClr val="bg1"/>
              </a:solidFill>
              <a:latin typeface="Gill Sans MT" pitchFamily="34" charset="0"/>
            </a:endParaRPr>
          </a:p>
          <a:p>
            <a:pPr>
              <a:lnSpc>
                <a:spcPct val="150000"/>
              </a:lnSpc>
            </a:pPr>
            <a:r>
              <a:rPr lang="en-US" sz="1400" dirty="0" smtClean="0">
                <a:solidFill>
                  <a:schemeClr val="bg1"/>
                </a:solidFill>
                <a:latin typeface="Gill Sans MT" pitchFamily="34" charset="0"/>
              </a:rPr>
              <a:t>Companies will typically have different applications, developed over time. These include:</a:t>
            </a:r>
          </a:p>
          <a:p>
            <a:pPr marL="0" lvl="1">
              <a:lnSpc>
                <a:spcPct val="150000"/>
              </a:lnSpc>
              <a:buFont typeface="Arial" pitchFamily="34" charset="0"/>
              <a:buChar char="•"/>
            </a:pPr>
            <a:r>
              <a:rPr lang="en-US" sz="1400" dirty="0" smtClean="0">
                <a:solidFill>
                  <a:schemeClr val="bg1"/>
                </a:solidFill>
                <a:latin typeface="Gill Sans MT" pitchFamily="34" charset="0"/>
              </a:rPr>
              <a:t>  Applications developed inside the company</a:t>
            </a:r>
          </a:p>
          <a:p>
            <a:pPr marL="0" lvl="1">
              <a:lnSpc>
                <a:spcPct val="150000"/>
              </a:lnSpc>
              <a:buFont typeface="Arial" pitchFamily="34" charset="0"/>
              <a:buChar char="•"/>
            </a:pPr>
            <a:r>
              <a:rPr lang="pt-PT" sz="1400" dirty="0" smtClean="0">
                <a:solidFill>
                  <a:schemeClr val="bg1"/>
                </a:solidFill>
                <a:latin typeface="Gill Sans MT" pitchFamily="34" charset="0"/>
              </a:rPr>
              <a:t>  </a:t>
            </a:r>
            <a:r>
              <a:rPr lang="pt-PT" sz="1400" dirty="0" err="1" smtClean="0">
                <a:solidFill>
                  <a:schemeClr val="bg1"/>
                </a:solidFill>
                <a:latin typeface="Gill Sans MT" pitchFamily="34" charset="0"/>
              </a:rPr>
              <a:t>Custom-built</a:t>
            </a:r>
            <a:r>
              <a:rPr lang="pt-PT" sz="1400" dirty="0" smtClean="0">
                <a:solidFill>
                  <a:schemeClr val="bg1"/>
                </a:solidFill>
                <a:latin typeface="Gill Sans MT" pitchFamily="34" charset="0"/>
              </a:rPr>
              <a:t> </a:t>
            </a:r>
            <a:r>
              <a:rPr lang="pt-PT" sz="1400" dirty="0" err="1" smtClean="0">
                <a:solidFill>
                  <a:schemeClr val="bg1"/>
                </a:solidFill>
                <a:latin typeface="Gill Sans MT" pitchFamily="34" charset="0"/>
              </a:rPr>
              <a:t>but</a:t>
            </a:r>
            <a:r>
              <a:rPr lang="pt-PT" sz="1400" dirty="0" smtClean="0">
                <a:solidFill>
                  <a:schemeClr val="bg1"/>
                </a:solidFill>
                <a:latin typeface="Gill Sans MT" pitchFamily="34" charset="0"/>
              </a:rPr>
              <a:t> </a:t>
            </a:r>
            <a:r>
              <a:rPr lang="pt-PT" sz="1400" dirty="0" err="1" smtClean="0">
                <a:solidFill>
                  <a:schemeClr val="bg1"/>
                </a:solidFill>
                <a:latin typeface="Gill Sans MT" pitchFamily="34" charset="0"/>
              </a:rPr>
              <a:t>outsourced</a:t>
            </a:r>
            <a:r>
              <a:rPr lang="pt-PT" sz="1400" dirty="0" smtClean="0">
                <a:solidFill>
                  <a:schemeClr val="bg1"/>
                </a:solidFill>
                <a:latin typeface="Gill Sans MT" pitchFamily="34" charset="0"/>
              </a:rPr>
              <a:t> </a:t>
            </a:r>
            <a:r>
              <a:rPr lang="pt-PT" sz="1400" dirty="0" err="1" smtClean="0">
                <a:solidFill>
                  <a:schemeClr val="bg1"/>
                </a:solidFill>
                <a:latin typeface="Gill Sans MT" pitchFamily="34" charset="0"/>
              </a:rPr>
              <a:t>solutions</a:t>
            </a:r>
            <a:endParaRPr lang="pt-PT" sz="1400" dirty="0" smtClean="0">
              <a:solidFill>
                <a:schemeClr val="bg1"/>
              </a:solidFill>
              <a:latin typeface="Gill Sans MT" pitchFamily="34" charset="0"/>
            </a:endParaRPr>
          </a:p>
          <a:p>
            <a:pPr marL="0" lvl="1">
              <a:lnSpc>
                <a:spcPct val="150000"/>
              </a:lnSpc>
              <a:buFont typeface="Arial" pitchFamily="34" charset="0"/>
              <a:buChar char="•"/>
            </a:pPr>
            <a:r>
              <a:rPr lang="pt-PT" sz="1400" dirty="0" smtClean="0">
                <a:solidFill>
                  <a:schemeClr val="bg1"/>
                </a:solidFill>
                <a:latin typeface="Gill Sans MT" pitchFamily="34" charset="0"/>
              </a:rPr>
              <a:t>  </a:t>
            </a:r>
            <a:r>
              <a:rPr lang="pt-PT" sz="1400" dirty="0" err="1" smtClean="0">
                <a:solidFill>
                  <a:schemeClr val="bg1"/>
                </a:solidFill>
                <a:latin typeface="Gill Sans MT" pitchFamily="34" charset="0"/>
              </a:rPr>
              <a:t>Commercial</a:t>
            </a:r>
            <a:r>
              <a:rPr lang="pt-PT" sz="1400" dirty="0" smtClean="0">
                <a:solidFill>
                  <a:schemeClr val="bg1"/>
                </a:solidFill>
                <a:latin typeface="Gill Sans MT" pitchFamily="34" charset="0"/>
              </a:rPr>
              <a:t> </a:t>
            </a:r>
            <a:r>
              <a:rPr lang="pt-PT" sz="1400" dirty="0" err="1" smtClean="0">
                <a:solidFill>
                  <a:schemeClr val="bg1"/>
                </a:solidFill>
                <a:latin typeface="Gill Sans MT" pitchFamily="34" charset="0"/>
              </a:rPr>
              <a:t>and</a:t>
            </a:r>
            <a:r>
              <a:rPr lang="pt-PT" sz="1400" dirty="0" smtClean="0">
                <a:solidFill>
                  <a:schemeClr val="bg1"/>
                </a:solidFill>
                <a:latin typeface="Gill Sans MT" pitchFamily="34" charset="0"/>
              </a:rPr>
              <a:t> ERP </a:t>
            </a:r>
            <a:r>
              <a:rPr lang="pt-PT" sz="1400" dirty="0" err="1" smtClean="0">
                <a:solidFill>
                  <a:schemeClr val="bg1"/>
                </a:solidFill>
                <a:latin typeface="Gill Sans MT" pitchFamily="34" charset="0"/>
              </a:rPr>
              <a:t>applications</a:t>
            </a:r>
            <a:endParaRPr lang="pt-PT" sz="1400" dirty="0" smtClean="0">
              <a:solidFill>
                <a:schemeClr val="bg1"/>
              </a:solidFill>
              <a:latin typeface="Gill Sans MT" pitchFamily="34" charset="0"/>
            </a:endParaRPr>
          </a:p>
          <a:p>
            <a:pPr marL="0" lvl="1">
              <a:lnSpc>
                <a:spcPct val="150000"/>
              </a:lnSpc>
              <a:buFont typeface="Arial" pitchFamily="34" charset="0"/>
              <a:buChar char="•"/>
            </a:pPr>
            <a:endParaRPr lang="pt-PT" sz="1400" dirty="0" smtClean="0">
              <a:solidFill>
                <a:schemeClr val="bg1"/>
              </a:solidFill>
              <a:latin typeface="Gill Sans MT" pitchFamily="34" charset="0"/>
            </a:endParaRPr>
          </a:p>
          <a:p>
            <a:pPr>
              <a:lnSpc>
                <a:spcPct val="150000"/>
              </a:lnSpc>
            </a:pPr>
            <a:r>
              <a:rPr lang="en-US" sz="1400" dirty="0" smtClean="0">
                <a:solidFill>
                  <a:schemeClr val="bg1"/>
                </a:solidFill>
                <a:latin typeface="Gill Sans MT" pitchFamily="34" charset="0"/>
              </a:rPr>
              <a:t>These applications have typically been developed on different platforms, using different technologies and programming languages</a:t>
            </a:r>
          </a:p>
          <a:p>
            <a:pPr lvl="1">
              <a:buFont typeface="Arial" pitchFamily="34" charset="0"/>
              <a:buChar char="•"/>
            </a:pPr>
            <a:r>
              <a:rPr lang="pt-PT" sz="1400" dirty="0" smtClean="0">
                <a:solidFill>
                  <a:schemeClr val="bg1"/>
                </a:solidFill>
                <a:latin typeface="Gill Sans MT" pitchFamily="34" charset="0"/>
              </a:rPr>
              <a:t>  </a:t>
            </a:r>
            <a:r>
              <a:rPr lang="pt-PT" sz="1400" dirty="0" err="1" smtClean="0">
                <a:solidFill>
                  <a:schemeClr val="bg1"/>
                </a:solidFill>
                <a:latin typeface="Gill Sans MT" pitchFamily="34" charset="0"/>
              </a:rPr>
              <a:t>Mix</a:t>
            </a:r>
            <a:r>
              <a:rPr lang="pt-PT" sz="1400" dirty="0" smtClean="0">
                <a:solidFill>
                  <a:schemeClr val="bg1"/>
                </a:solidFill>
                <a:latin typeface="Gill Sans MT" pitchFamily="34" charset="0"/>
              </a:rPr>
              <a:t> </a:t>
            </a:r>
            <a:r>
              <a:rPr lang="pt-PT" sz="1400" dirty="0" err="1" smtClean="0">
                <a:solidFill>
                  <a:schemeClr val="bg1"/>
                </a:solidFill>
                <a:latin typeface="Gill Sans MT" pitchFamily="34" charset="0"/>
              </a:rPr>
              <a:t>of</a:t>
            </a:r>
            <a:r>
              <a:rPr lang="pt-PT" sz="1400" dirty="0" smtClean="0">
                <a:solidFill>
                  <a:schemeClr val="bg1"/>
                </a:solidFill>
                <a:latin typeface="Gill Sans MT" pitchFamily="34" charset="0"/>
              </a:rPr>
              <a:t> </a:t>
            </a:r>
            <a:r>
              <a:rPr lang="pt-PT" sz="1400" dirty="0" err="1" smtClean="0">
                <a:solidFill>
                  <a:schemeClr val="bg1"/>
                </a:solidFill>
                <a:latin typeface="Gill Sans MT" pitchFamily="34" charset="0"/>
              </a:rPr>
              <a:t>programming</a:t>
            </a:r>
            <a:r>
              <a:rPr lang="pt-PT" sz="1400" dirty="0" smtClean="0">
                <a:solidFill>
                  <a:schemeClr val="bg1"/>
                </a:solidFill>
                <a:latin typeface="Gill Sans MT" pitchFamily="34" charset="0"/>
              </a:rPr>
              <a:t> </a:t>
            </a:r>
            <a:r>
              <a:rPr lang="pt-PT" sz="1400" dirty="0" err="1" smtClean="0">
                <a:solidFill>
                  <a:schemeClr val="bg1"/>
                </a:solidFill>
                <a:latin typeface="Gill Sans MT" pitchFamily="34" charset="0"/>
              </a:rPr>
              <a:t>languages</a:t>
            </a:r>
            <a:endParaRPr lang="pt-PT" sz="1400" dirty="0" smtClean="0">
              <a:solidFill>
                <a:schemeClr val="bg1"/>
              </a:solidFill>
              <a:latin typeface="Gill Sans MT" pitchFamily="34" charset="0"/>
            </a:endParaRPr>
          </a:p>
          <a:p>
            <a:pPr lvl="1">
              <a:buFont typeface="Arial" pitchFamily="34" charset="0"/>
              <a:buChar char="•"/>
            </a:pPr>
            <a:r>
              <a:rPr lang="en-US" sz="1400" dirty="0" smtClean="0">
                <a:solidFill>
                  <a:schemeClr val="bg1"/>
                </a:solidFill>
                <a:latin typeface="Gill Sans MT" pitchFamily="34" charset="0"/>
              </a:rPr>
              <a:t>  Different types of database management systems (relational, hierarchical, object) and products</a:t>
            </a:r>
          </a:p>
          <a:p>
            <a:pPr lvl="1">
              <a:buFont typeface="Arial" pitchFamily="34" charset="0"/>
              <a:buChar char="•"/>
            </a:pPr>
            <a:r>
              <a:rPr lang="en-US" sz="1400" dirty="0" smtClean="0">
                <a:solidFill>
                  <a:schemeClr val="bg1"/>
                </a:solidFill>
                <a:latin typeface="Gill Sans MT" pitchFamily="34" charset="0"/>
              </a:rPr>
              <a:t>  Different middleware solutions for communication (message-oriented middleware, object request brokers, remote procedure calls, etc.)</a:t>
            </a:r>
          </a:p>
          <a:p>
            <a:pPr lvl="1">
              <a:buFont typeface="Arial" pitchFamily="34" charset="0"/>
              <a:buChar char="•"/>
            </a:pPr>
            <a:r>
              <a:rPr lang="en-US" sz="1400" dirty="0" smtClean="0">
                <a:solidFill>
                  <a:schemeClr val="bg1"/>
                </a:solidFill>
                <a:latin typeface="Gill Sans MT" pitchFamily="34" charset="0"/>
              </a:rPr>
              <a:t>  Multiple information transmission models, including publish/subscribe, request/reply, and conversational</a:t>
            </a:r>
          </a:p>
          <a:p>
            <a:pPr lvl="1">
              <a:buFont typeface="Arial" pitchFamily="34" charset="0"/>
              <a:buChar char="•"/>
            </a:pPr>
            <a:r>
              <a:rPr lang="en-US" sz="1400" dirty="0" smtClean="0">
                <a:solidFill>
                  <a:schemeClr val="bg1"/>
                </a:solidFill>
                <a:latin typeface="Gill Sans MT" pitchFamily="34" charset="0"/>
              </a:rPr>
              <a:t>  Different transaction and security management middleware</a:t>
            </a:r>
          </a:p>
          <a:p>
            <a:pPr lvl="1">
              <a:buFont typeface="Arial" pitchFamily="34" charset="0"/>
              <a:buChar char="•"/>
            </a:pPr>
            <a:r>
              <a:rPr lang="en-US" sz="1400" dirty="0" smtClean="0">
                <a:solidFill>
                  <a:schemeClr val="bg1"/>
                </a:solidFill>
                <a:latin typeface="Gill Sans MT" pitchFamily="34" charset="0"/>
              </a:rPr>
              <a:t>  Different ways of sharing data</a:t>
            </a:r>
          </a:p>
          <a:p>
            <a:pPr lvl="1">
              <a:buFont typeface="Arial" pitchFamily="34" charset="0"/>
              <a:buChar char="•"/>
            </a:pPr>
            <a:r>
              <a:rPr lang="en-US" sz="1400" dirty="0" smtClean="0">
                <a:solidFill>
                  <a:schemeClr val="bg1"/>
                </a:solidFill>
                <a:latin typeface="Gill Sans MT" pitchFamily="34" charset="0"/>
              </a:rPr>
              <a:t>  Possible usage of EDI, XML, and other proprietary formats for data exchange</a:t>
            </a:r>
          </a:p>
          <a:p>
            <a:pPr marL="0" lvl="1">
              <a:lnSpc>
                <a:spcPct val="150000"/>
              </a:lnSpc>
              <a:buFont typeface="Arial" pitchFamily="34" charset="0"/>
              <a:buChar char="•"/>
            </a:pPr>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5</a:t>
            </a:fld>
            <a:endParaRPr lang="pt-P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pt-PT" sz="1200" b="1" kern="1200" baseline="0" dirty="0" err="1" smtClean="0">
                <a:solidFill>
                  <a:schemeClr val="tx1"/>
                </a:solidFill>
                <a:latin typeface="+mn-lt"/>
                <a:ea typeface="+mn-ea"/>
                <a:cs typeface="+mn-cs"/>
              </a:rPr>
              <a:t>Data-Level</a:t>
            </a:r>
            <a:r>
              <a:rPr lang="pt-PT" sz="1200" b="1" kern="1200" baseline="0" dirty="0" smtClean="0">
                <a:solidFill>
                  <a:schemeClr val="tx1"/>
                </a:solidFill>
                <a:latin typeface="+mn-lt"/>
                <a:ea typeface="+mn-ea"/>
                <a:cs typeface="+mn-cs"/>
              </a:rPr>
              <a:t> </a:t>
            </a:r>
            <a:r>
              <a:rPr lang="pt-PT" sz="1200" b="1" kern="1200" baseline="0" dirty="0" err="1" smtClean="0">
                <a:solidFill>
                  <a:schemeClr val="tx1"/>
                </a:solidFill>
                <a:latin typeface="+mn-lt"/>
                <a:ea typeface="+mn-ea"/>
                <a:cs typeface="+mn-cs"/>
              </a:rPr>
              <a:t>Integration</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Data-level integration focuses on moving data between applications with the objective of sharing the same data among these different applications. It is often the starting point where a company starts to work on integration.</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Application</a:t>
            </a:r>
            <a:r>
              <a:rPr lang="pt-PT" sz="1200" b="1" kern="1200" baseline="0" dirty="0" smtClean="0">
                <a:solidFill>
                  <a:schemeClr val="tx1"/>
                </a:solidFill>
                <a:latin typeface="+mn-lt"/>
                <a:ea typeface="+mn-ea"/>
                <a:cs typeface="+mn-cs"/>
              </a:rPr>
              <a:t> </a:t>
            </a:r>
            <a:r>
              <a:rPr lang="pt-PT" sz="1200" b="1" kern="1200" baseline="0" dirty="0" err="1" smtClean="0">
                <a:solidFill>
                  <a:schemeClr val="tx1"/>
                </a:solidFill>
                <a:latin typeface="+mn-lt"/>
                <a:ea typeface="+mn-ea"/>
                <a:cs typeface="+mn-cs"/>
              </a:rPr>
              <a:t>Integration</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Application integration focuses on sharing functionality—business logic; and not just pure data as in data-level integration. Application integration is usually achieved through the use of application programming interfaces (APIs). Applications that expose their functionality through APIs enable access to the functionality in a programmatic way without using the user interface.</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Business</a:t>
            </a:r>
            <a:r>
              <a:rPr lang="pt-PT" sz="1200" b="1" kern="1200" baseline="0" dirty="0" smtClean="0">
                <a:solidFill>
                  <a:schemeClr val="tx1"/>
                </a:solidFill>
                <a:latin typeface="+mn-lt"/>
                <a:ea typeface="+mn-ea"/>
                <a:cs typeface="+mn-cs"/>
              </a:rPr>
              <a:t> </a:t>
            </a:r>
            <a:r>
              <a:rPr lang="pt-PT" sz="1200" b="1" kern="1200" baseline="0" dirty="0" err="1" smtClean="0">
                <a:solidFill>
                  <a:schemeClr val="tx1"/>
                </a:solidFill>
                <a:latin typeface="+mn-lt"/>
                <a:ea typeface="+mn-ea"/>
                <a:cs typeface="+mn-cs"/>
              </a:rPr>
              <a:t>Process</a:t>
            </a:r>
            <a:r>
              <a:rPr lang="pt-PT" sz="1200" b="1" kern="1200" baseline="0" dirty="0" smtClean="0">
                <a:solidFill>
                  <a:schemeClr val="tx1"/>
                </a:solidFill>
                <a:latin typeface="+mn-lt"/>
                <a:ea typeface="+mn-ea"/>
                <a:cs typeface="+mn-cs"/>
              </a:rPr>
              <a:t> </a:t>
            </a:r>
            <a:r>
              <a:rPr lang="pt-PT" sz="1200" b="1" kern="1200" baseline="0" dirty="0" err="1" smtClean="0">
                <a:solidFill>
                  <a:schemeClr val="tx1"/>
                </a:solidFill>
                <a:latin typeface="+mn-lt"/>
                <a:ea typeface="+mn-ea"/>
                <a:cs typeface="+mn-cs"/>
              </a:rPr>
              <a:t>Integration</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Business process integration enables non-compromise support for business processes in the enterprise where existing solutions take part in distinctive steps of the business process. It exposes the functionality as abstractions of business methods through interfaces.</a:t>
            </a:r>
          </a:p>
          <a:p>
            <a:r>
              <a:rPr lang="en-US" sz="1200" kern="1200" baseline="0" dirty="0" smtClean="0">
                <a:solidFill>
                  <a:schemeClr val="tx1"/>
                </a:solidFill>
                <a:latin typeface="+mn-lt"/>
                <a:ea typeface="+mn-ea"/>
                <a:cs typeface="+mn-cs"/>
              </a:rPr>
              <a:t>Business process integration presents the enterprise-wide information system as we would like to have it—or as we would build it if we could build it anew, with clear requirements for what we would like to get from the integrated system and with the knowledge and support of modern technologies </a:t>
            </a:r>
          </a:p>
          <a:p>
            <a:r>
              <a:rPr lang="en-US" sz="1200" kern="1200" baseline="0" dirty="0" smtClean="0">
                <a:solidFill>
                  <a:schemeClr val="tx1"/>
                </a:solidFill>
                <a:latin typeface="+mn-lt"/>
                <a:ea typeface="+mn-ea"/>
                <a:cs typeface="+mn-cs"/>
              </a:rPr>
              <a:t>Those existing applications are remodeled in a way that they expose the functionality of the business process tier and fit into the modern application architecture. Finally, the different pieces are glued together, usually by using a business process modeling and execution language, such as BPEL (Business Process Execution Language) </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Presentation</a:t>
            </a:r>
            <a:r>
              <a:rPr lang="pt-PT" sz="1200" b="1" kern="1200" baseline="0" dirty="0" smtClean="0">
                <a:solidFill>
                  <a:schemeClr val="tx1"/>
                </a:solidFill>
                <a:latin typeface="+mn-lt"/>
                <a:ea typeface="+mn-ea"/>
                <a:cs typeface="+mn-cs"/>
              </a:rPr>
              <a:t> </a:t>
            </a:r>
            <a:r>
              <a:rPr lang="pt-PT" sz="1200" b="1" kern="1200" baseline="0" dirty="0" err="1" smtClean="0">
                <a:solidFill>
                  <a:schemeClr val="tx1"/>
                </a:solidFill>
                <a:latin typeface="+mn-lt"/>
                <a:ea typeface="+mn-ea"/>
                <a:cs typeface="+mn-cs"/>
              </a:rPr>
              <a:t>Integration</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Presentation integration results in an integrated system that provides a unified presentation layer, through which the users can access the functionality of the integrated system. </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Business-to-Business</a:t>
            </a:r>
            <a:r>
              <a:rPr lang="pt-PT" sz="1200" b="1" kern="1200" baseline="0" dirty="0" smtClean="0">
                <a:solidFill>
                  <a:schemeClr val="tx1"/>
                </a:solidFill>
                <a:latin typeface="+mn-lt"/>
                <a:ea typeface="+mn-ea"/>
                <a:cs typeface="+mn-cs"/>
              </a:rPr>
              <a:t> </a:t>
            </a:r>
            <a:r>
              <a:rPr lang="pt-PT" sz="1200" b="1" kern="1200" baseline="0" dirty="0" err="1" smtClean="0">
                <a:solidFill>
                  <a:schemeClr val="tx1"/>
                </a:solidFill>
                <a:latin typeface="+mn-lt"/>
                <a:ea typeface="+mn-ea"/>
                <a:cs typeface="+mn-cs"/>
              </a:rPr>
              <a:t>Integration</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Today, the integration of applications inside a company is not sufficient. There are growing needs to enable inter-enterprise integration, often referred to as business-to-business (B2B) integration, or e-business. E-Business places particular new challenges for an information system. </a:t>
            </a:r>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6</a:t>
            </a:fld>
            <a:endParaRPr lang="pt-P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pt-PT" sz="1200" b="1" kern="1200" baseline="0" dirty="0" err="1" smtClean="0">
                <a:solidFill>
                  <a:schemeClr val="tx1"/>
                </a:solidFill>
                <a:latin typeface="+mn-lt"/>
                <a:ea typeface="+mn-ea"/>
                <a:cs typeface="+mn-cs"/>
              </a:rPr>
              <a:t>Communication</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primary responsibility of the communication service is to provide the abstraction for communication details. It provides the transparency for accessing different remote systems and unifies the view on them </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Brokering</a:t>
            </a:r>
            <a:r>
              <a:rPr lang="pt-PT" sz="1200" b="1" kern="1200" baseline="0" dirty="0" smtClean="0">
                <a:solidFill>
                  <a:schemeClr val="tx1"/>
                </a:solidFill>
                <a:latin typeface="+mn-lt"/>
                <a:ea typeface="+mn-ea"/>
                <a:cs typeface="+mn-cs"/>
              </a:rPr>
              <a:t> </a:t>
            </a:r>
            <a:r>
              <a:rPr lang="pt-PT" sz="1200" b="1" kern="1200" baseline="0" dirty="0" err="1" smtClean="0">
                <a:solidFill>
                  <a:schemeClr val="tx1"/>
                </a:solidFill>
                <a:latin typeface="+mn-lt"/>
                <a:ea typeface="+mn-ea"/>
                <a:cs typeface="+mn-cs"/>
              </a:rPr>
              <a:t>and</a:t>
            </a:r>
            <a:r>
              <a:rPr lang="pt-PT" sz="1200" b="1" kern="1200" baseline="0" dirty="0" smtClean="0">
                <a:solidFill>
                  <a:schemeClr val="tx1"/>
                </a:solidFill>
                <a:latin typeface="+mn-lt"/>
                <a:ea typeface="+mn-ea"/>
                <a:cs typeface="+mn-cs"/>
              </a:rPr>
              <a:t> </a:t>
            </a:r>
            <a:r>
              <a:rPr lang="pt-PT" sz="1200" b="1" kern="1200" baseline="0" dirty="0" err="1" smtClean="0">
                <a:solidFill>
                  <a:schemeClr val="tx1"/>
                </a:solidFill>
                <a:latin typeface="+mn-lt"/>
                <a:ea typeface="+mn-ea"/>
                <a:cs typeface="+mn-cs"/>
              </a:rPr>
              <a:t>Routing</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brokering and routing layer takes care of implementing the technical side of integration. No matter what type of integration we use, this layer should adapt the communication between applications in such way that all participating applications will be able to interoperate. This layer is essential for integration and actually has a number of responsibilities.</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Transformation</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Transformation of data structures, their representations, and technologies has always been very important. In the past, small, custom-written programs that have read the source and transformed it to the destination format have usually solved the problems related to the transformation. With the advent and global use of markup languages, particularly XML, which has become the de-facto standard for data exchange, transformations have achieved a new level of maturity</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Business</a:t>
            </a:r>
            <a:r>
              <a:rPr lang="pt-PT" sz="1200" b="1" kern="1200" baseline="0" dirty="0" smtClean="0">
                <a:solidFill>
                  <a:schemeClr val="tx1"/>
                </a:solidFill>
                <a:latin typeface="+mn-lt"/>
                <a:ea typeface="+mn-ea"/>
                <a:cs typeface="+mn-cs"/>
              </a:rPr>
              <a:t> </a:t>
            </a:r>
            <a:r>
              <a:rPr lang="pt-PT" sz="1200" b="1" kern="1200" baseline="0" dirty="0" err="1" smtClean="0">
                <a:solidFill>
                  <a:schemeClr val="tx1"/>
                </a:solidFill>
                <a:latin typeface="+mn-lt"/>
                <a:ea typeface="+mn-ea"/>
                <a:cs typeface="+mn-cs"/>
              </a:rPr>
              <a:t>Intelligence</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business intelligence layer is responsible for presenting the high-level interface to access business information to other applications and to the users. The business-intelligence layer presents data to users in an understandable form. With the growth of e-commerce, the business-intelligence layer also takes some responsibilities for B2B integration.</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Transactions</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integration infrastructure has to provide the means for carrying out the business operations in a transactional manner. Therefore, it has to be able to invoke several operations on different existing and new-generation systems. It has to support the atomic ACID transaction model and long-running transactions with compensation semantics, usually referred to as business activities</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Security</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integration infrastructure has to provide ways to constrain access to the system. Similarly, as the integration infrastructure horizontal services define a unified way to access the different applications, they should also define a way in which to manage security, possibly in a declarative way. The security should include all four horizontal layers. It should be able to reuse the existing application security, and base the security on roles that are defined with a single user log in. The security system should not be based on different passwords for different applications or even parts of applications. It should relate to all the important aspects, like communication channel encryption, authentication, authorization, and auditing.</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Lifecycle</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integration infrastructure should provide ways to control the lifecycle of all applications involved. It should enable existing applications to be replaced one by one or even by parts without having influence on the other applications in the integrated system. The replacement should be possible step by step, when business needs dictate it and when enough resources are available. It should also provide ways to do the replacement while the system stays online </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Naming</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unified naming service will allow for the implementation of location transparency and will enable the replacement of one resource with another if this is required. The naming service in usually implemented with a naming and directory product that enables storing and looking for name-related information. Ideally, the naming service is unified and provides one logical picture of the enterprise, although it is physically implemented using replication and distribution to avoid a single point of failure.</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Scalability</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integration infrastructure should be designed with scalability in mind. It has to access information about clients and provide concurrent access to the applications. It has to incorporate solutions that will enable enough room for extending the load demands on the system. </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Management</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also have to provide ways to manage the integration infrastructure. Many solutions, particularly custom applications, leave this out, which results in difficulties at the maintenance stage. The management layer should provide methods and tools to manage horizontal and vertical services. It should provide easy configuration and version management. </a:t>
            </a:r>
          </a:p>
          <a:p>
            <a:endParaRPr lang="en-US" sz="1200" kern="1200" baseline="0" dirty="0" smtClean="0">
              <a:solidFill>
                <a:schemeClr val="tx1"/>
              </a:solidFill>
              <a:latin typeface="+mn-lt"/>
              <a:ea typeface="+mn-ea"/>
              <a:cs typeface="+mn-cs"/>
            </a:endParaRPr>
          </a:p>
          <a:p>
            <a:r>
              <a:rPr lang="pt-PT" sz="1200" b="1" kern="1200" baseline="0" dirty="0" err="1" smtClean="0">
                <a:solidFill>
                  <a:schemeClr val="tx1"/>
                </a:solidFill>
                <a:latin typeface="+mn-lt"/>
                <a:ea typeface="+mn-ea"/>
                <a:cs typeface="+mn-cs"/>
              </a:rPr>
              <a:t>Rules</a:t>
            </a:r>
            <a:endParaRPr lang="pt-PT"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horizontal services require specific rules for performing communication, brokering, routing, and business-intelligence tasks. These rules should not be hard-coded into applications, but should rather be declaratively specified inside the integration infrastructure. This includes the definitions, data formats, data transformations and flows, events, information processing, and information representation. Often these rules are stored in a repository, which provides a centralized storage to avoid duplication and inconsistencies.</a:t>
            </a:r>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7</a:t>
            </a:fld>
            <a:endParaRPr lang="pt-P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dirty="0" smtClean="0"/>
              <a:t>O </a:t>
            </a:r>
            <a:r>
              <a:rPr lang="pt-PT" b="1" dirty="0" err="1" smtClean="0"/>
              <a:t>Business</a:t>
            </a:r>
            <a:r>
              <a:rPr lang="pt-PT" b="1" dirty="0" smtClean="0"/>
              <a:t> </a:t>
            </a:r>
            <a:r>
              <a:rPr lang="pt-PT" b="1" dirty="0" err="1" smtClean="0"/>
              <a:t>Process</a:t>
            </a:r>
            <a:r>
              <a:rPr lang="pt-PT" b="1" dirty="0" smtClean="0"/>
              <a:t> </a:t>
            </a:r>
            <a:r>
              <a:rPr lang="pt-PT" b="1" dirty="0" err="1" smtClean="0"/>
              <a:t>Management</a:t>
            </a:r>
            <a:r>
              <a:rPr lang="pt-PT" b="1" dirty="0" smtClean="0"/>
              <a:t> (BPM)</a:t>
            </a:r>
            <a:r>
              <a:rPr lang="pt-PT" dirty="0" smtClean="0"/>
              <a:t>, gestão por processos de negócios, tem como objectivo prover o alinhamento dos processos de negócios com a estratégia (os processos são a execução da estratégia), os objectivos e a cadeia de valor das organizações.</a:t>
            </a:r>
          </a:p>
          <a:p>
            <a:endParaRPr lang="pt-PT" dirty="0" smtClean="0"/>
          </a:p>
          <a:p>
            <a:r>
              <a:rPr lang="pt-PT" dirty="0" smtClean="0"/>
              <a:t>Um processo de negócio pode ser caracterizado como um conjunto de tarefas que envolve pessoas e recursos para que possa se atingir um </a:t>
            </a:r>
            <a:r>
              <a:rPr lang="pt-PT" dirty="0" err="1" smtClean="0"/>
              <a:t>objetivo</a:t>
            </a:r>
            <a:r>
              <a:rPr lang="pt-PT" dirty="0" smtClean="0"/>
              <a:t> previamente traçado. Como resultado deste, é gerado um produto ou serviço que vai ao encontro dos desejos dos clientes. Muitas empresas não dão a importância devida a estes processos, o que se caracteriza em um grande erro, uma vez que estes são cruciais à sua sobrevivência.</a:t>
            </a:r>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10</a:t>
            </a:fld>
            <a:endParaRPr lang="pt-P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b="1" dirty="0" err="1" smtClean="0"/>
              <a:t>Service-oriented</a:t>
            </a:r>
            <a:r>
              <a:rPr lang="pt-PT" b="1" dirty="0" smtClean="0"/>
              <a:t> </a:t>
            </a:r>
            <a:r>
              <a:rPr lang="pt-PT" b="1" dirty="0" err="1" smtClean="0"/>
              <a:t>architecture</a:t>
            </a:r>
            <a:r>
              <a:rPr lang="pt-PT" b="1" dirty="0" smtClean="0"/>
              <a:t> (SOA)</a:t>
            </a:r>
            <a:r>
              <a:rPr lang="pt-PT" dirty="0" smtClean="0"/>
              <a:t>, pode ser traduzido como </a:t>
            </a:r>
            <a:r>
              <a:rPr lang="pt-PT" b="1" dirty="0" smtClean="0"/>
              <a:t>arquitectura orientada a serviços</a:t>
            </a:r>
            <a:r>
              <a:rPr lang="pt-PT" dirty="0" smtClean="0"/>
              <a:t>, e é um estilo de </a:t>
            </a:r>
            <a:r>
              <a:rPr lang="pt-PT" dirty="0" smtClean="0">
                <a:hlinkClick r:id="rId3" action="ppaction://hlinkfile" tooltip="Arquitetura de software"/>
              </a:rPr>
              <a:t>arquitectura de software</a:t>
            </a:r>
            <a:r>
              <a:rPr lang="pt-PT" dirty="0" smtClean="0"/>
              <a:t> cujo princípio fundamental preconiza que as funcionalidades implementadas pelas </a:t>
            </a:r>
            <a:r>
              <a:rPr lang="pt-PT" dirty="0" smtClean="0">
                <a:hlinkClick r:id="rId4" action="ppaction://hlinkfile" tooltip="Programa de computador"/>
              </a:rPr>
              <a:t>aplicações</a:t>
            </a:r>
            <a:r>
              <a:rPr lang="pt-PT" dirty="0" smtClean="0"/>
              <a:t> devem ser disponibilizadas na forma de serviços.</a:t>
            </a:r>
          </a:p>
          <a:p>
            <a:endParaRPr lang="pt-P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PT" dirty="0" smtClean="0"/>
              <a:t>O termo "</a:t>
            </a:r>
            <a:r>
              <a:rPr lang="pt-PT" dirty="0" err="1" smtClean="0"/>
              <a:t>Service-Oriented</a:t>
            </a:r>
            <a:r>
              <a:rPr lang="pt-PT" dirty="0" smtClean="0"/>
              <a:t> </a:t>
            </a:r>
            <a:r>
              <a:rPr lang="pt-PT" dirty="0" err="1" smtClean="0"/>
              <a:t>Architecture</a:t>
            </a:r>
            <a:r>
              <a:rPr lang="pt-PT" dirty="0" smtClean="0"/>
              <a:t>" (SOA) ou Arquitectura Orientada a Serviços expressa um conceito onde aplicativos ou rotinas são disponibilizadas como serviços em uma rede de computadores (Internet ou Intranets) de forma independente e se comunicando através de padrões abertos. A maior parte das implementações de SOA se utilizam de Web </a:t>
            </a:r>
            <a:r>
              <a:rPr lang="pt-PT" dirty="0" err="1" smtClean="0"/>
              <a:t>services</a:t>
            </a:r>
            <a:r>
              <a:rPr lang="pt-PT" dirty="0" smtClean="0"/>
              <a:t> ( </a:t>
            </a:r>
            <a:r>
              <a:rPr lang="pt-PT" dirty="0" smtClean="0">
                <a:hlinkClick r:id="rId5" action="ppaction://hlinkfile" tooltip="Simple Object Access Protocol"/>
              </a:rPr>
              <a:t>SOAP</a:t>
            </a:r>
            <a:r>
              <a:rPr lang="pt-PT" dirty="0" smtClean="0"/>
              <a:t> , </a:t>
            </a:r>
            <a:r>
              <a:rPr lang="pt-PT" dirty="0" smtClean="0">
                <a:hlinkClick r:id="rId6" action="ppaction://hlinkfile" tooltip="REST"/>
              </a:rPr>
              <a:t>REST</a:t>
            </a:r>
            <a:r>
              <a:rPr lang="pt-PT" dirty="0" smtClean="0"/>
              <a:t> e </a:t>
            </a:r>
            <a:r>
              <a:rPr lang="pt-PT" dirty="0" smtClean="0">
                <a:hlinkClick r:id="rId7" action="ppaction://hlinkfile" tooltip="Web Services Description Language"/>
              </a:rPr>
              <a:t>WSDL</a:t>
            </a:r>
            <a:r>
              <a:rPr lang="pt-PT" dirty="0" smtClean="0"/>
              <a:t>). Entretanto, uma implementação de SOA pode se utilizar de qualquer tecnologia padronizada baseada em </a:t>
            </a:r>
            <a:r>
              <a:rPr lang="pt-PT" dirty="0" err="1" smtClean="0"/>
              <a:t>web</a:t>
            </a:r>
            <a:r>
              <a:rPr lang="pt-PT"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pt-P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PT" dirty="0" err="1" smtClean="0"/>
              <a:t>Freqüentemente</a:t>
            </a:r>
            <a:r>
              <a:rPr lang="pt-PT" dirty="0" smtClean="0"/>
              <a:t> estes serviços são organizados através de um "barramento de serviços" (</a:t>
            </a:r>
            <a:r>
              <a:rPr lang="pt-PT" b="1" dirty="0" err="1" smtClean="0"/>
              <a:t>enterprise</a:t>
            </a:r>
            <a:r>
              <a:rPr lang="pt-PT" b="1" dirty="0" smtClean="0"/>
              <a:t> </a:t>
            </a:r>
            <a:r>
              <a:rPr lang="pt-PT" b="1" dirty="0" err="1" smtClean="0"/>
              <a:t>service</a:t>
            </a:r>
            <a:r>
              <a:rPr lang="pt-PT" b="1" dirty="0" smtClean="0"/>
              <a:t> bus</a:t>
            </a:r>
            <a:r>
              <a:rPr lang="pt-PT" dirty="0" smtClean="0"/>
              <a:t>, em inglês) que disponibiliza </a:t>
            </a:r>
            <a:r>
              <a:rPr lang="pt-PT" dirty="0" smtClean="0">
                <a:hlinkClick r:id="rId8" action="ppaction://hlinkfile" tooltip="Interface (ciência da computação)"/>
              </a:rPr>
              <a:t>interfaces</a:t>
            </a:r>
            <a:r>
              <a:rPr lang="pt-PT" dirty="0" smtClean="0"/>
              <a:t>, ou contratos, acessíveis através de </a:t>
            </a:r>
            <a:r>
              <a:rPr lang="pt-PT" i="1" dirty="0" err="1" smtClean="0">
                <a:hlinkClick r:id="rId9" action="ppaction://hlinkfile" tooltip="Web service"/>
              </a:rPr>
              <a:t>web</a:t>
            </a:r>
            <a:r>
              <a:rPr lang="pt-PT" i="1" dirty="0" smtClean="0">
                <a:hlinkClick r:id="rId9" action="ppaction://hlinkfile" tooltip="Web service"/>
              </a:rPr>
              <a:t> </a:t>
            </a:r>
            <a:r>
              <a:rPr lang="pt-PT" i="1" dirty="0" err="1" smtClean="0">
                <a:hlinkClick r:id="rId9" action="ppaction://hlinkfile" tooltip="Web service"/>
              </a:rPr>
              <a:t>services</a:t>
            </a:r>
            <a:r>
              <a:rPr lang="pt-PT" dirty="0" smtClean="0"/>
              <a:t> ou outra forma de comunicação entre aplicações</a:t>
            </a:r>
          </a:p>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11</a:t>
            </a:fld>
            <a:endParaRPr lang="pt-P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13</a:t>
            </a:fld>
            <a:endParaRPr lang="pt-P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dirty="0"/>
          </a:p>
        </p:txBody>
      </p:sp>
      <p:sp>
        <p:nvSpPr>
          <p:cNvPr id="4" name="Slide Number Placeholder 3"/>
          <p:cNvSpPr>
            <a:spLocks noGrp="1"/>
          </p:cNvSpPr>
          <p:nvPr>
            <p:ph type="sldNum" sz="quarter" idx="10"/>
          </p:nvPr>
        </p:nvSpPr>
        <p:spPr/>
        <p:txBody>
          <a:bodyPr/>
          <a:lstStyle/>
          <a:p>
            <a:fld id="{C056BBAF-AE17-472D-9BD2-9CA0AD0EA649}" type="slidenum">
              <a:rPr lang="pt-PT" smtClean="0"/>
              <a:pPr/>
              <a:t>15</a:t>
            </a:fld>
            <a:endParaRPr lang="pt-P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2ABBDC-4B40-4969-8012-9F9015ABE0EB}" type="datetimeFigureOut">
              <a:rPr lang="en-US" smtClean="0"/>
              <a:pPr/>
              <a:t>10/21/2011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4D499-73E0-4148-A700-DC999A214ED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2ABBDC-4B40-4969-8012-9F9015ABE0EB}" type="datetimeFigureOut">
              <a:rPr lang="en-US" smtClean="0"/>
              <a:pPr/>
              <a:t>10/21/2011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4D499-73E0-4148-A700-DC999A214ED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2ABBDC-4B40-4969-8012-9F9015ABE0EB}" type="datetimeFigureOut">
              <a:rPr lang="en-US" smtClean="0"/>
              <a:pPr/>
              <a:t>10/21/2011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4D499-73E0-4148-A700-DC999A214ED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2ABBDC-4B40-4969-8012-9F9015ABE0EB}" type="datetimeFigureOut">
              <a:rPr lang="en-US" smtClean="0"/>
              <a:pPr/>
              <a:t>10/21/2011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4D499-73E0-4148-A700-DC999A214ED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2ABBDC-4B40-4969-8012-9F9015ABE0EB}" type="datetimeFigureOut">
              <a:rPr lang="en-US" smtClean="0"/>
              <a:pPr/>
              <a:t>10/21/2011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4D499-73E0-4148-A700-DC999A214ED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2ABBDC-4B40-4969-8012-9F9015ABE0EB}" type="datetimeFigureOut">
              <a:rPr lang="en-US" smtClean="0"/>
              <a:pPr/>
              <a:t>10/21/2011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4D499-73E0-4148-A700-DC999A214ED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2ABBDC-4B40-4969-8012-9F9015ABE0EB}" type="datetimeFigureOut">
              <a:rPr lang="en-US" smtClean="0"/>
              <a:pPr/>
              <a:t>10/21/2011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E4D499-73E0-4148-A700-DC999A214ED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2ABBDC-4B40-4969-8012-9F9015ABE0EB}" type="datetimeFigureOut">
              <a:rPr lang="en-US" smtClean="0"/>
              <a:pPr/>
              <a:t>10/21/2011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E4D499-73E0-4148-A700-DC999A214ED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2ABBDC-4B40-4969-8012-9F9015ABE0EB}" type="datetimeFigureOut">
              <a:rPr lang="en-US" smtClean="0"/>
              <a:pPr/>
              <a:t>10/21/2011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E4D499-73E0-4148-A700-DC999A214ED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2ABBDC-4B40-4969-8012-9F9015ABE0EB}" type="datetimeFigureOut">
              <a:rPr lang="en-US" smtClean="0"/>
              <a:pPr/>
              <a:t>10/21/2011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4D499-73E0-4148-A700-DC999A214ED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2ABBDC-4B40-4969-8012-9F9015ABE0EB}" type="datetimeFigureOut">
              <a:rPr lang="en-US" smtClean="0"/>
              <a:pPr/>
              <a:t>10/21/2011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4D499-73E0-4148-A700-DC999A214ED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t="-62000" b="-6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2ABBDC-4B40-4969-8012-9F9015ABE0EB}" type="datetimeFigureOut">
              <a:rPr lang="en-US" smtClean="0"/>
              <a:pPr/>
              <a:t>10/21/2011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4D499-73E0-4148-A700-DC999A214ED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4.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5.png"/><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10" Type="http://schemas.openxmlformats.org/officeDocument/2006/relationships/image" Target="../media/image31.emf"/><Relationship Id="rId4" Type="http://schemas.openxmlformats.org/officeDocument/2006/relationships/image" Target="../media/image4.png"/><Relationship Id="rId9"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5.png"/><Relationship Id="rId21" Type="http://schemas.openxmlformats.org/officeDocument/2006/relationships/image" Target="../media/image4.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jpeg"/><Relationship Id="rId2" Type="http://schemas.openxmlformats.org/officeDocument/2006/relationships/notesSlide" Target="../notesSlides/notesSlide16.xml"/><Relationship Id="rId16" Type="http://schemas.openxmlformats.org/officeDocument/2006/relationships/image" Target="../media/image44.jpeg"/><Relationship Id="rId20" Type="http://schemas.openxmlformats.org/officeDocument/2006/relationships/image" Target="../media/image28.emf"/><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jpeg"/><Relationship Id="rId10" Type="http://schemas.openxmlformats.org/officeDocument/2006/relationships/image" Target="../media/image38.png"/><Relationship Id="rId19" Type="http://schemas.openxmlformats.org/officeDocument/2006/relationships/image" Target="../media/image47.jpe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jpeg"/><Relationship Id="rId4" Type="http://schemas.openxmlformats.org/officeDocument/2006/relationships/image" Target="../media/image48.png"/><Relationship Id="rId9" Type="http://schemas.openxmlformats.org/officeDocument/2006/relationships/image" Target="../media/image53.jpe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oleObject" Target="../embeddings/oleObject4.bin"/><Relationship Id="rId3" Type="http://schemas.openxmlformats.org/officeDocument/2006/relationships/image" Target="../media/image5.png"/><Relationship Id="rId21" Type="http://schemas.openxmlformats.org/officeDocument/2006/relationships/image" Target="../media/image71.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3.png"/><Relationship Id="rId2" Type="http://schemas.openxmlformats.org/officeDocument/2006/relationships/slideLayout" Target="../slideLayouts/slideLayout7.xml"/><Relationship Id="rId16" Type="http://schemas.openxmlformats.org/officeDocument/2006/relationships/image" Target="../media/image68.png"/><Relationship Id="rId20" Type="http://schemas.openxmlformats.org/officeDocument/2006/relationships/image" Target="../media/image70.png"/><Relationship Id="rId1" Type="http://schemas.openxmlformats.org/officeDocument/2006/relationships/vmlDrawing" Target="../drawings/vmlDrawing2.v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56.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oleObject" Target="../embeddings/oleObject5.bin"/><Relationship Id="rId10" Type="http://schemas.openxmlformats.org/officeDocument/2006/relationships/image" Target="../media/image62.png"/><Relationship Id="rId19" Type="http://schemas.openxmlformats.org/officeDocument/2006/relationships/image" Target="../media/image55.png"/><Relationship Id="rId4" Type="http://schemas.openxmlformats.org/officeDocument/2006/relationships/image" Target="../media/image4.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5.emf"/><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png"/><Relationship Id="rId7" Type="http://schemas.openxmlformats.org/officeDocument/2006/relationships/image" Target="../media/image8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jpe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http://labs.biztalk.net/" TargetMode="External"/><Relationship Id="rId4" Type="http://schemas.openxmlformats.org/officeDocument/2006/relationships/hyperlink" Target="http://www.codeplex.com/esb"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9525" y="0"/>
            <a:ext cx="9134475" cy="6846089"/>
          </a:xfrm>
          <a:prstGeom prst="rect">
            <a:avLst/>
          </a:prstGeom>
          <a:noFill/>
          <a:ln w="9525">
            <a:noFill/>
            <a:miter lim="800000"/>
            <a:headEnd/>
            <a:tailEnd/>
          </a:ln>
          <a:effectLst/>
        </p:spPr>
      </p:pic>
      <p:pic>
        <p:nvPicPr>
          <p:cNvPr id="4" name="Picture 3" descr="imagemMulherBanner.jpg"/>
          <p:cNvPicPr>
            <a:picLocks noChangeAspect="1"/>
          </p:cNvPicPr>
          <p:nvPr/>
        </p:nvPicPr>
        <p:blipFill>
          <a:blip r:embed="rId3" cstate="print"/>
          <a:stretch>
            <a:fillRect/>
          </a:stretch>
        </p:blipFill>
        <p:spPr>
          <a:xfrm>
            <a:off x="500034" y="928670"/>
            <a:ext cx="5715040" cy="2527806"/>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pic>
      <p:sp>
        <p:nvSpPr>
          <p:cNvPr id="5" name="Rectangle 4"/>
          <p:cNvSpPr/>
          <p:nvPr/>
        </p:nvSpPr>
        <p:spPr>
          <a:xfrm>
            <a:off x="285720" y="4214818"/>
            <a:ext cx="7572428" cy="954107"/>
          </a:xfrm>
          <a:prstGeom prst="rect">
            <a:avLst/>
          </a:prstGeom>
        </p:spPr>
        <p:txBody>
          <a:bodyPr wrap="square">
            <a:spAutoFit/>
          </a:bodyPr>
          <a:lstStyle/>
          <a:p>
            <a:r>
              <a:rPr lang="pt-PT" sz="2800" dirty="0" err="1" smtClean="0">
                <a:solidFill>
                  <a:schemeClr val="bg1"/>
                </a:solidFill>
                <a:latin typeface="Gill Sans MT" pitchFamily="34" charset="0"/>
              </a:rPr>
              <a:t>Concepts</a:t>
            </a:r>
            <a:r>
              <a:rPr lang="pt-PT" sz="2800" dirty="0" smtClean="0">
                <a:solidFill>
                  <a:schemeClr val="bg1"/>
                </a:solidFill>
                <a:latin typeface="Gill Sans MT" pitchFamily="34" charset="0"/>
              </a:rPr>
              <a:t> </a:t>
            </a:r>
            <a:r>
              <a:rPr lang="pt-PT" sz="2800" dirty="0" err="1" smtClean="0">
                <a:solidFill>
                  <a:schemeClr val="bg1"/>
                </a:solidFill>
                <a:latin typeface="Gill Sans MT" pitchFamily="34" charset="0"/>
              </a:rPr>
              <a:t>of</a:t>
            </a:r>
            <a:r>
              <a:rPr lang="pt-PT" sz="2800" dirty="0" smtClean="0">
                <a:solidFill>
                  <a:schemeClr val="bg1"/>
                </a:solidFill>
                <a:latin typeface="Gill Sans MT" pitchFamily="34" charset="0"/>
              </a:rPr>
              <a:t> </a:t>
            </a:r>
            <a:r>
              <a:rPr lang="pt-PT" sz="2800" dirty="0" err="1" smtClean="0">
                <a:solidFill>
                  <a:schemeClr val="bg1"/>
                </a:solidFill>
                <a:latin typeface="Gill Sans MT" pitchFamily="34" charset="0"/>
              </a:rPr>
              <a:t>Integration</a:t>
            </a:r>
            <a:r>
              <a:rPr lang="pt-PT" sz="2800" dirty="0" smtClean="0">
                <a:solidFill>
                  <a:schemeClr val="bg1"/>
                </a:solidFill>
                <a:latin typeface="Gill Sans MT" pitchFamily="34" charset="0"/>
              </a:rPr>
              <a:t> </a:t>
            </a:r>
            <a:r>
              <a:rPr lang="pt-PT" sz="2800" dirty="0" err="1" smtClean="0">
                <a:solidFill>
                  <a:schemeClr val="bg1"/>
                </a:solidFill>
                <a:latin typeface="Gill Sans MT" pitchFamily="34" charset="0"/>
              </a:rPr>
              <a:t>and</a:t>
            </a:r>
            <a:r>
              <a:rPr lang="pt-PT" sz="2800" dirty="0" smtClean="0">
                <a:solidFill>
                  <a:schemeClr val="bg1"/>
                </a:solidFill>
                <a:latin typeface="Gill Sans MT" pitchFamily="34" charset="0"/>
              </a:rPr>
              <a:t> </a:t>
            </a:r>
          </a:p>
          <a:p>
            <a:r>
              <a:rPr lang="en-US" sz="2800" dirty="0" smtClean="0">
                <a:solidFill>
                  <a:schemeClr val="bg1"/>
                </a:solidFill>
                <a:latin typeface="Gill Sans MT" pitchFamily="34" charset="0"/>
              </a:rPr>
              <a:t>BizTalk Server for SOA and BPM</a:t>
            </a:r>
            <a:endParaRPr lang="pt-PT" sz="2800" dirty="0" smtClean="0">
              <a:solidFill>
                <a:schemeClr val="bg1"/>
              </a:solidFill>
              <a:latin typeface="Gill Sans MT" pitchFamily="34" charset="0"/>
            </a:endParaRPr>
          </a:p>
        </p:txBody>
      </p:sp>
      <p:pic>
        <p:nvPicPr>
          <p:cNvPr id="6" name="Picture 2"/>
          <p:cNvPicPr>
            <a:picLocks noChangeAspect="1" noChangeArrowheads="1"/>
          </p:cNvPicPr>
          <p:nvPr/>
        </p:nvPicPr>
        <p:blipFill>
          <a:blip r:embed="rId4" cstate="print"/>
          <a:srcRect/>
          <a:stretch>
            <a:fillRect/>
          </a:stretch>
        </p:blipFill>
        <p:spPr bwMode="auto">
          <a:xfrm>
            <a:off x="6888574" y="142852"/>
            <a:ext cx="2081906" cy="857256"/>
          </a:xfrm>
          <a:prstGeom prst="rect">
            <a:avLst/>
          </a:prstGeom>
          <a:noFill/>
          <a:ln w="9525">
            <a:noFill/>
            <a:miter lim="800000"/>
            <a:headEnd/>
            <a:tailEnd/>
          </a:ln>
          <a:effectLst/>
        </p:spPr>
      </p:pic>
      <p:sp>
        <p:nvSpPr>
          <p:cNvPr id="7" name="Rectangle 6"/>
          <p:cNvSpPr/>
          <p:nvPr/>
        </p:nvSpPr>
        <p:spPr>
          <a:xfrm>
            <a:off x="357158" y="5572140"/>
            <a:ext cx="3286148" cy="584775"/>
          </a:xfrm>
          <a:prstGeom prst="rect">
            <a:avLst/>
          </a:prstGeom>
        </p:spPr>
        <p:txBody>
          <a:bodyPr wrap="square">
            <a:spAutoFit/>
          </a:bodyPr>
          <a:lstStyle/>
          <a:p>
            <a:r>
              <a:rPr lang="pt-PT" sz="1600" dirty="0" smtClean="0">
                <a:solidFill>
                  <a:schemeClr val="bg1"/>
                </a:solidFill>
                <a:latin typeface="Gill Sans MT" pitchFamily="34" charset="0"/>
              </a:rPr>
              <a:t>Sandro Pereira </a:t>
            </a:r>
            <a:br>
              <a:rPr lang="pt-PT" sz="1600" dirty="0" smtClean="0">
                <a:solidFill>
                  <a:schemeClr val="bg1"/>
                </a:solidFill>
                <a:latin typeface="Gill Sans MT" pitchFamily="34" charset="0"/>
              </a:rPr>
            </a:br>
            <a:r>
              <a:rPr lang="pt-PT" sz="1600" dirty="0" err="1" smtClean="0">
                <a:solidFill>
                  <a:schemeClr val="bg1"/>
                </a:solidFill>
                <a:latin typeface="Gill Sans MT" pitchFamily="34" charset="0"/>
              </a:rPr>
              <a:t>@DevScope</a:t>
            </a:r>
            <a:endParaRPr lang="pt-PT" sz="1600" dirty="0" smtClean="0">
              <a:solidFill>
                <a:schemeClr val="bg1"/>
              </a:solidFill>
              <a:latin typeface="Gill Sans MT"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err="1" smtClean="0">
                <a:solidFill>
                  <a:schemeClr val="bg1"/>
                </a:solidFill>
                <a:latin typeface="Gill Sans MT" pitchFamily="34" charset="0"/>
              </a:rPr>
              <a:t>Business</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Process</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Management</a:t>
            </a:r>
            <a:r>
              <a:rPr lang="pt-PT" sz="3600" i="1" dirty="0" smtClean="0">
                <a:solidFill>
                  <a:schemeClr val="bg1"/>
                </a:solidFill>
                <a:latin typeface="Gill Sans MT" pitchFamily="34" charset="0"/>
              </a:rPr>
              <a:t> (BPM)</a:t>
            </a:r>
          </a:p>
        </p:txBody>
      </p:sp>
      <p:sp>
        <p:nvSpPr>
          <p:cNvPr id="35" name="TextBox 34"/>
          <p:cNvSpPr txBox="1"/>
          <p:nvPr/>
        </p:nvSpPr>
        <p:spPr>
          <a:xfrm>
            <a:off x="214282" y="1214422"/>
            <a:ext cx="8715436" cy="3367525"/>
          </a:xfrm>
          <a:prstGeom prst="rect">
            <a:avLst/>
          </a:prstGeom>
          <a:noFill/>
        </p:spPr>
        <p:txBody>
          <a:bodyPr wrap="square" rtlCol="0">
            <a:spAutoFit/>
          </a:bodyPr>
          <a:lstStyle/>
          <a:p>
            <a:pPr>
              <a:lnSpc>
                <a:spcPct val="150000"/>
              </a:lnSpc>
            </a:pPr>
            <a:r>
              <a:rPr lang="pt-PT" dirty="0" err="1" smtClean="0">
                <a:solidFill>
                  <a:schemeClr val="bg1"/>
                </a:solidFill>
                <a:latin typeface="Gill Sans MT" pitchFamily="34" charset="0"/>
              </a:rPr>
              <a:t>Is</a:t>
            </a:r>
            <a:r>
              <a:rPr lang="pt-PT" dirty="0" smtClean="0">
                <a:solidFill>
                  <a:schemeClr val="bg1"/>
                </a:solidFill>
                <a:latin typeface="Gill Sans MT" pitchFamily="34" charset="0"/>
              </a:rPr>
              <a:t> a </a:t>
            </a:r>
            <a:r>
              <a:rPr lang="pt-PT" dirty="0" err="1" smtClean="0">
                <a:solidFill>
                  <a:schemeClr val="bg1"/>
                </a:solidFill>
                <a:latin typeface="Gill Sans MT" pitchFamily="34" charset="0"/>
              </a:rPr>
              <a:t>field</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of</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management</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focused</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on</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aligning</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organizations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with</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the</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wants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and</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needs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of</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clients</a:t>
            </a:r>
            <a:r>
              <a:rPr lang="pt-PT" dirty="0" smtClean="0">
                <a:solidFill>
                  <a:schemeClr val="bg1"/>
                </a:solidFill>
                <a:latin typeface="Gill Sans MT" pitchFamily="34" charset="0"/>
              </a:rPr>
              <a:t>. </a:t>
            </a:r>
          </a:p>
          <a:p>
            <a:pPr>
              <a:lnSpc>
                <a:spcPct val="150000"/>
              </a:lnSpc>
            </a:pPr>
            <a:endParaRPr lang="pt-PT" dirty="0" smtClean="0">
              <a:solidFill>
                <a:schemeClr val="bg1"/>
              </a:solidFill>
              <a:latin typeface="Gill Sans MT" pitchFamily="34" charset="0"/>
            </a:endParaRPr>
          </a:p>
          <a:p>
            <a:pPr>
              <a:lnSpc>
                <a:spcPct val="150000"/>
              </a:lnSpc>
            </a:pPr>
            <a:r>
              <a:rPr lang="pt-PT" dirty="0" err="1" smtClean="0">
                <a:solidFill>
                  <a:schemeClr val="bg1"/>
                </a:solidFill>
                <a:latin typeface="Gill Sans MT" pitchFamily="34" charset="0"/>
              </a:rPr>
              <a:t>It</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is</a:t>
            </a:r>
            <a:r>
              <a:rPr lang="pt-PT" dirty="0" smtClean="0">
                <a:solidFill>
                  <a:schemeClr val="bg1"/>
                </a:solidFill>
                <a:latin typeface="Gill Sans MT" pitchFamily="34" charset="0"/>
              </a:rPr>
              <a:t> a </a:t>
            </a:r>
            <a:r>
              <a:rPr lang="pt-PT" dirty="0" err="1" smtClean="0">
                <a:solidFill>
                  <a:schemeClr val="bg1"/>
                </a:solidFill>
                <a:latin typeface="Gill Sans MT" pitchFamily="34" charset="0"/>
              </a:rPr>
              <a:t>holistic</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management</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approach</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that</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promotes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business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effectiveness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and</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efficiency</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while</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striving</a:t>
            </a:r>
            <a:r>
              <a:rPr lang="pt-PT" dirty="0" smtClean="0">
                <a:solidFill>
                  <a:schemeClr val="bg1"/>
                </a:solidFill>
                <a:latin typeface="Gill Sans MT" pitchFamily="34" charset="0"/>
              </a:rPr>
              <a:t> for </a:t>
            </a:r>
            <a:r>
              <a:rPr lang="pt-PT" dirty="0" err="1" smtClean="0">
                <a:solidFill>
                  <a:schemeClr val="bg1"/>
                </a:solidFill>
                <a:latin typeface="Gill Sans MT" pitchFamily="34" charset="0"/>
              </a:rPr>
              <a:t>innovation</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flexibility</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and</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integration</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with</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technology</a:t>
            </a:r>
            <a:r>
              <a:rPr lang="pt-PT" dirty="0" smtClean="0">
                <a:solidFill>
                  <a:schemeClr val="bg1"/>
                </a:solidFill>
                <a:latin typeface="Gill Sans MT" pitchFamily="34" charset="0"/>
              </a:rPr>
              <a:t>. </a:t>
            </a:r>
          </a:p>
          <a:p>
            <a:pPr>
              <a:lnSpc>
                <a:spcPct val="150000"/>
              </a:lnSpc>
            </a:pPr>
            <a:endParaRPr lang="pt-PT" dirty="0" smtClean="0">
              <a:solidFill>
                <a:schemeClr val="bg1"/>
              </a:solidFill>
              <a:latin typeface="Gill Sans MT" pitchFamily="34" charset="0"/>
            </a:endParaRPr>
          </a:p>
          <a:p>
            <a:pPr>
              <a:lnSpc>
                <a:spcPct val="150000"/>
              </a:lnSpc>
            </a:pPr>
            <a:r>
              <a:rPr lang="pt-PT" dirty="0" err="1" smtClean="0">
                <a:solidFill>
                  <a:schemeClr val="bg1"/>
                </a:solidFill>
                <a:latin typeface="Gill Sans MT" pitchFamily="34" charset="0"/>
              </a:rPr>
              <a:t>Business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process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management</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attempts</a:t>
            </a:r>
            <a:r>
              <a:rPr lang="pt-PT" dirty="0" smtClean="0">
                <a:solidFill>
                  <a:schemeClr val="bg1"/>
                </a:solidFill>
                <a:latin typeface="Gill Sans MT" pitchFamily="34" charset="0"/>
              </a:rPr>
              <a:t> to </a:t>
            </a:r>
            <a:r>
              <a:rPr lang="pt-PT" dirty="0" err="1" smtClean="0">
                <a:solidFill>
                  <a:schemeClr val="bg1"/>
                </a:solidFill>
                <a:latin typeface="Gill Sans MT" pitchFamily="34" charset="0"/>
              </a:rPr>
              <a:t>continuously</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improve</a:t>
            </a:r>
            <a:r>
              <a:rPr lang="pt-PT" dirty="0" smtClean="0">
                <a:solidFill>
                  <a:schemeClr val="bg1"/>
                </a:solidFill>
                <a:latin typeface="Gill Sans MT" pitchFamily="34" charset="0"/>
              </a:rPr>
              <a:t> processes. </a:t>
            </a:r>
            <a:r>
              <a:rPr lang="pt-PT" dirty="0" err="1" smtClean="0">
                <a:solidFill>
                  <a:schemeClr val="bg1"/>
                </a:solidFill>
                <a:latin typeface="Gill Sans MT" pitchFamily="34" charset="0"/>
              </a:rPr>
              <a:t>It</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could</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therefore</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be</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described</a:t>
            </a:r>
            <a:r>
              <a:rPr lang="pt-PT" dirty="0" smtClean="0">
                <a:solidFill>
                  <a:schemeClr val="bg1"/>
                </a:solidFill>
                <a:latin typeface="Gill Sans MT" pitchFamily="34" charset="0"/>
              </a:rPr>
              <a:t> as a "</a:t>
            </a:r>
            <a:r>
              <a:rPr lang="pt-PT" dirty="0" err="1" smtClean="0">
                <a:solidFill>
                  <a:schemeClr val="bg1"/>
                </a:solidFill>
                <a:latin typeface="Gill Sans MT" pitchFamily="34" charset="0"/>
              </a:rPr>
              <a:t>process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optimization</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process</a:t>
            </a:r>
            <a:r>
              <a:rPr lang="pt-PT" dirty="0" smtClean="0">
                <a:solidFill>
                  <a:schemeClr val="bg1"/>
                </a:solidFill>
                <a:latin typeface="Gill Sans MT" pitchFamily="34" charset="0"/>
              </a:rPr>
              <a:t>”.</a:t>
            </a: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9" name="Content Placeholder 2"/>
          <p:cNvSpPr txBox="1">
            <a:spLocks/>
          </p:cNvSpPr>
          <p:nvPr/>
        </p:nvSpPr>
        <p:spPr>
          <a:xfrm>
            <a:off x="285720" y="4643446"/>
            <a:ext cx="8382000" cy="1214446"/>
          </a:xfrm>
          <a:prstGeom prst="rect">
            <a:avLst/>
          </a:prstGeom>
        </p:spPr>
        <p:txBody>
          <a:bodyPr/>
          <a:lstStyle/>
          <a:p>
            <a:pPr marL="457200" marR="0" lvl="0" indent="-4572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solidFill>
                  <a:schemeClr val="bg1"/>
                </a:solidFill>
                <a:latin typeface="Gill Sans MT" pitchFamily="34" charset="0"/>
              </a:rPr>
              <a:t>Enable business processes that drive  new capabilities and competitive agility</a:t>
            </a: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solidFill>
                  <a:schemeClr val="bg1"/>
                </a:solidFill>
                <a:latin typeface="Gill Sans MT" pitchFamily="34" charset="0"/>
              </a:rPr>
              <a:t>Allow business workers to access and manage these processes</a:t>
            </a: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solidFill>
                  <a:schemeClr val="bg1"/>
                </a:solidFill>
                <a:latin typeface="Gill Sans MT" pitchFamily="34" charset="0"/>
              </a:rPr>
              <a:t>Abstract business rules – to enable declarative control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solidFill>
                <a:schemeClr val="bg1"/>
              </a:solidFill>
              <a:latin typeface="Gill Sans MT"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err="1" smtClean="0">
                <a:solidFill>
                  <a:schemeClr val="bg1"/>
                </a:solidFill>
                <a:latin typeface="Gill Sans MT" pitchFamily="34" charset="0"/>
              </a:rPr>
              <a:t>Service-Oriented</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Architectures</a:t>
            </a:r>
            <a:r>
              <a:rPr lang="pt-PT" sz="3600" i="1" dirty="0" smtClean="0">
                <a:solidFill>
                  <a:schemeClr val="bg1"/>
                </a:solidFill>
                <a:latin typeface="Gill Sans MT" pitchFamily="34" charset="0"/>
              </a:rPr>
              <a:t> (SOA)</a:t>
            </a:r>
          </a:p>
        </p:txBody>
      </p:sp>
      <p:sp>
        <p:nvSpPr>
          <p:cNvPr id="35" name="TextBox 34"/>
          <p:cNvSpPr txBox="1"/>
          <p:nvPr/>
        </p:nvSpPr>
        <p:spPr>
          <a:xfrm>
            <a:off x="214282" y="1214422"/>
            <a:ext cx="8715436" cy="4247317"/>
          </a:xfrm>
          <a:prstGeom prst="rect">
            <a:avLst/>
          </a:prstGeom>
          <a:noFill/>
        </p:spPr>
        <p:txBody>
          <a:bodyPr wrap="square" rtlCol="0">
            <a:spAutoFit/>
          </a:bodyPr>
          <a:lstStyle/>
          <a:p>
            <a:pPr>
              <a:lnSpc>
                <a:spcPct val="150000"/>
              </a:lnSpc>
            </a:pPr>
            <a:r>
              <a:rPr lang="pt-PT" b="1" dirty="0" err="1" smtClean="0">
                <a:solidFill>
                  <a:schemeClr val="bg1"/>
                </a:solidFill>
                <a:latin typeface="Gill Sans MT" pitchFamily="34" charset="0"/>
              </a:rPr>
              <a:t>What</a:t>
            </a:r>
            <a:r>
              <a:rPr lang="pt-PT" b="1" dirty="0" smtClean="0">
                <a:solidFill>
                  <a:schemeClr val="bg1"/>
                </a:solidFill>
                <a:latin typeface="Gill Sans MT" pitchFamily="34" charset="0"/>
              </a:rPr>
              <a:t> </a:t>
            </a:r>
            <a:r>
              <a:rPr lang="pt-PT" b="1" dirty="0" err="1" smtClean="0">
                <a:solidFill>
                  <a:schemeClr val="bg1"/>
                </a:solidFill>
                <a:latin typeface="Gill Sans MT" pitchFamily="34" charset="0"/>
              </a:rPr>
              <a:t>is</a:t>
            </a:r>
            <a:r>
              <a:rPr lang="pt-PT" b="1" dirty="0" smtClean="0">
                <a:solidFill>
                  <a:schemeClr val="bg1"/>
                </a:solidFill>
                <a:latin typeface="Gill Sans MT" pitchFamily="34" charset="0"/>
              </a:rPr>
              <a:t> SOA?</a:t>
            </a:r>
          </a:p>
          <a:p>
            <a:pPr>
              <a:lnSpc>
                <a:spcPct val="150000"/>
              </a:lnSpc>
            </a:pPr>
            <a:r>
              <a:rPr lang="en-US" dirty="0" smtClean="0">
                <a:solidFill>
                  <a:schemeClr val="bg1"/>
                </a:solidFill>
                <a:latin typeface="Gill Sans MT" pitchFamily="34" charset="0"/>
              </a:rPr>
              <a:t>A service-oriented architecture is essentially a collection of services. These services communicate with each other. The communication can involve either simple data passing or it could involve two or more services coordinating some activity.</a:t>
            </a:r>
            <a:endParaRPr lang="pt-PT" dirty="0" smtClean="0">
              <a:solidFill>
                <a:schemeClr val="bg1"/>
              </a:solidFill>
              <a:latin typeface="Gill Sans MT" pitchFamily="34" charset="0"/>
            </a:endParaRPr>
          </a:p>
          <a:p>
            <a:pPr>
              <a:lnSpc>
                <a:spcPct val="150000"/>
              </a:lnSpc>
            </a:pPr>
            <a:endParaRPr lang="en-US" dirty="0" smtClean="0">
              <a:solidFill>
                <a:schemeClr val="bg1"/>
              </a:solidFill>
              <a:latin typeface="Gill Sans MT" pitchFamily="34" charset="0"/>
            </a:endParaRPr>
          </a:p>
          <a:p>
            <a:pPr>
              <a:lnSpc>
                <a:spcPct val="150000"/>
              </a:lnSpc>
            </a:pPr>
            <a:r>
              <a:rPr lang="en-US" b="1" dirty="0" smtClean="0">
                <a:solidFill>
                  <a:schemeClr val="bg1"/>
                </a:solidFill>
                <a:latin typeface="Gill Sans MT" pitchFamily="34" charset="0"/>
              </a:rPr>
              <a:t>SOA and Web Services: Two Complementary Talents </a:t>
            </a:r>
          </a:p>
          <a:p>
            <a:pPr>
              <a:lnSpc>
                <a:spcPct val="150000"/>
              </a:lnSpc>
            </a:pPr>
            <a:r>
              <a:rPr lang="en-US" dirty="0" smtClean="0">
                <a:solidFill>
                  <a:schemeClr val="bg1"/>
                </a:solidFill>
                <a:latin typeface="Gill Sans MT" pitchFamily="34" charset="0"/>
              </a:rPr>
              <a:t>Although Web services do not necessarily translate to SOA, and not all SOA is based on Web services, the relationship between the two technology directions is important and they are mutually influential: Web services momentum will bring SOA to mainstream users, and the best-practice architecture of SOA will help make Web services initiatives successful.</a:t>
            </a:r>
            <a:endParaRPr lang="pt-PT"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819400"/>
            <a:ext cx="9144000" cy="1409700"/>
          </a:xfrm>
          <a:prstGeom prst="rect">
            <a:avLst/>
          </a:prstGeom>
          <a:gradFill flip="none" rotWithShape="1">
            <a:gsLst>
              <a:gs pos="0">
                <a:schemeClr val="bg1">
                  <a:alpha val="12000"/>
                </a:schemeClr>
              </a:gs>
              <a:gs pos="100000">
                <a:schemeClr val="bg1">
                  <a:alpha val="57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TextBox 2"/>
          <p:cNvSpPr txBox="1"/>
          <p:nvPr/>
        </p:nvSpPr>
        <p:spPr>
          <a:xfrm>
            <a:off x="4343400" y="2905780"/>
            <a:ext cx="4277005" cy="1015663"/>
          </a:xfrm>
          <a:prstGeom prst="rect">
            <a:avLst/>
          </a:prstGeom>
          <a:noFill/>
        </p:spPr>
        <p:txBody>
          <a:bodyPr wrap="none" rtlCol="0">
            <a:spAutoFit/>
          </a:bodyPr>
          <a:lstStyle/>
          <a:p>
            <a:pPr marL="514350" indent="-514350">
              <a:buFont typeface="+mj-lt"/>
              <a:buAutoNum type="arabicPeriod" startAt="2"/>
            </a:pPr>
            <a: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t>BizTalk </a:t>
            </a:r>
            <a:r>
              <a:rPr lang="en-US" sz="3000" b="1" i="1" dirty="0" err="1" smtClean="0">
                <a:solidFill>
                  <a:prstClr val="black">
                    <a:lumMod val="75000"/>
                    <a:lumOff val="25000"/>
                  </a:prstClr>
                </a:solidFill>
                <a:effectLst>
                  <a:reflection blurRad="6350" stA="55000" endA="300" endPos="45500" dir="5400000" sy="-100000" algn="bl" rotWithShape="0"/>
                </a:effectLst>
                <a:latin typeface="Candara" pitchFamily="34" charset="0"/>
              </a:rPr>
              <a:t>Server,what</a:t>
            </a:r>
            <a: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t> is </a:t>
            </a:r>
            <a:b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br>
            <a: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t>and is Capabilities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en-US" sz="3600" i="1" dirty="0" smtClean="0">
                <a:solidFill>
                  <a:schemeClr val="bg1"/>
                </a:solidFill>
                <a:latin typeface="Gill Sans MT" pitchFamily="34" charset="0"/>
              </a:rPr>
              <a:t>BizTalk Server Capabilities</a:t>
            </a: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26" name="Content Placeholder 2"/>
          <p:cNvSpPr txBox="1">
            <a:spLocks/>
          </p:cNvSpPr>
          <p:nvPr/>
        </p:nvSpPr>
        <p:spPr>
          <a:xfrm>
            <a:off x="381000" y="1416050"/>
            <a:ext cx="8388350" cy="4656156"/>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pt-BR" sz="3200" b="0" i="0" u="none" strike="noStrike" kern="1200" cap="none" spc="0" normalizeH="0" baseline="0" noProof="0" dirty="0" smtClean="0">
                <a:ln>
                  <a:noFill/>
                </a:ln>
                <a:solidFill>
                  <a:schemeClr val="bg1"/>
                </a:solidFill>
                <a:effectLst/>
                <a:uLnTx/>
                <a:uFillTx/>
                <a:latin typeface="Gill Sans MT" pitchFamily="34" charset="0"/>
              </a:rPr>
              <a:t>O BizTalk Server é o principal servidor da Microsoft para a construção de soluções de integração de sistemas e processos empresariais.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pt-BR" sz="3200" b="0" i="0" u="none" strike="noStrike" kern="1200" cap="none" spc="0" normalizeH="0" baseline="0" noProof="0" dirty="0" smtClean="0">
                <a:ln>
                  <a:noFill/>
                </a:ln>
                <a:solidFill>
                  <a:schemeClr val="bg1"/>
                </a:solidFill>
                <a:effectLst/>
                <a:uLnTx/>
                <a:uFillTx/>
                <a:latin typeface="Gill Sans MT" pitchFamily="34" charset="0"/>
              </a:rPr>
              <a:t>O produto vai no seu sexto grande lançamento, que tem como base a inovação e o sucesso introduzido pelos lançamentos anteriores: BizTalk Server 2000, 2002, 2004, 2006 e 2006</a:t>
            </a:r>
            <a:r>
              <a:rPr kumimoji="0" lang="pt-BR" sz="3200" b="0" i="0" u="none" strike="noStrike" kern="1200" cap="none" spc="0" normalizeH="0" noProof="0" dirty="0" smtClean="0">
                <a:ln>
                  <a:noFill/>
                </a:ln>
                <a:solidFill>
                  <a:schemeClr val="bg1"/>
                </a:solidFill>
                <a:effectLst/>
                <a:uLnTx/>
                <a:uFillTx/>
                <a:latin typeface="Gill Sans MT" pitchFamily="34" charset="0"/>
              </a:rPr>
              <a:t> R2</a:t>
            </a:r>
            <a:r>
              <a:rPr kumimoji="0" lang="pt-BR" sz="3200" b="0" i="0" u="none" strike="noStrike" kern="1200" cap="none" spc="0" normalizeH="0" baseline="0" noProof="0" dirty="0" smtClean="0">
                <a:ln>
                  <a:noFill/>
                </a:ln>
                <a:solidFill>
                  <a:schemeClr val="bg1"/>
                </a:solidFill>
                <a:effectLst/>
                <a:uLnTx/>
                <a:uFillTx/>
                <a:latin typeface="Gill Sans MT" pitchFamily="34" charset="0"/>
              </a:rPr>
              <a:t>.</a:t>
            </a:r>
            <a:endParaRPr kumimoji="0" lang="pt-PT" sz="3200" b="0" i="0" u="none" strike="noStrike" kern="1200" cap="none" spc="0" normalizeH="0" baseline="0" noProof="0" dirty="0" smtClean="0">
              <a:ln>
                <a:noFill/>
              </a:ln>
              <a:solidFill>
                <a:schemeClr val="bg1"/>
              </a:solidFill>
              <a:effectLst/>
              <a:uLnTx/>
              <a:uFillTx/>
              <a:latin typeface="Gill Sans MT"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62" name="Rectangle 61"/>
          <p:cNvSpPr/>
          <p:nvPr/>
        </p:nvSpPr>
        <p:spPr>
          <a:xfrm>
            <a:off x="5943600" y="5486400"/>
            <a:ext cx="1066800" cy="838200"/>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bg2">
                  <a:lumMod val="25000"/>
                </a:schemeClr>
              </a:solidFill>
              <a:latin typeface="Gill Sans MT" pitchFamily="34" charset="0"/>
            </a:endParaRPr>
          </a:p>
          <a:p>
            <a:pPr algn="ctr"/>
            <a:r>
              <a:rPr lang="en-US" sz="1200" dirty="0" smtClean="0">
                <a:solidFill>
                  <a:schemeClr val="bg2">
                    <a:lumMod val="25000"/>
                  </a:schemeClr>
                </a:solidFill>
                <a:latin typeface="Gill Sans MT" pitchFamily="34" charset="0"/>
              </a:rPr>
              <a:t>LOB</a:t>
            </a:r>
          </a:p>
          <a:p>
            <a:pPr algn="ctr"/>
            <a:r>
              <a:rPr lang="en-US" sz="1200" dirty="0" smtClean="0">
                <a:solidFill>
                  <a:schemeClr val="bg2">
                    <a:lumMod val="25000"/>
                  </a:schemeClr>
                </a:solidFill>
                <a:latin typeface="Gill Sans MT" pitchFamily="34" charset="0"/>
              </a:rPr>
              <a:t>Application</a:t>
            </a:r>
          </a:p>
        </p:txBody>
      </p:sp>
      <p:sp>
        <p:nvSpPr>
          <p:cNvPr id="61" name="Rectangle 60"/>
          <p:cNvSpPr/>
          <p:nvPr/>
        </p:nvSpPr>
        <p:spPr>
          <a:xfrm>
            <a:off x="4648200" y="5486400"/>
            <a:ext cx="1066800" cy="838200"/>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bg2">
                  <a:lumMod val="25000"/>
                </a:schemeClr>
              </a:solidFill>
              <a:latin typeface="Gill Sans MT" pitchFamily="34" charset="0"/>
            </a:endParaRPr>
          </a:p>
          <a:p>
            <a:pPr algn="ctr"/>
            <a:r>
              <a:rPr lang="en-US" sz="1200" dirty="0" smtClean="0">
                <a:solidFill>
                  <a:schemeClr val="bg2">
                    <a:lumMod val="25000"/>
                  </a:schemeClr>
                </a:solidFill>
                <a:latin typeface="Gill Sans MT" pitchFamily="34" charset="0"/>
              </a:rPr>
              <a:t>LOB</a:t>
            </a:r>
          </a:p>
          <a:p>
            <a:pPr algn="ctr"/>
            <a:r>
              <a:rPr lang="en-US" sz="1200" dirty="0" smtClean="0">
                <a:solidFill>
                  <a:schemeClr val="bg2">
                    <a:lumMod val="25000"/>
                  </a:schemeClr>
                </a:solidFill>
                <a:latin typeface="Gill Sans MT" pitchFamily="34" charset="0"/>
              </a:rPr>
              <a:t>Application</a:t>
            </a:r>
          </a:p>
        </p:txBody>
      </p:sp>
      <p:sp>
        <p:nvSpPr>
          <p:cNvPr id="60" name="Rectangle 59"/>
          <p:cNvSpPr/>
          <p:nvPr/>
        </p:nvSpPr>
        <p:spPr>
          <a:xfrm>
            <a:off x="3343275" y="5486400"/>
            <a:ext cx="1066800" cy="838200"/>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bg2">
                  <a:lumMod val="25000"/>
                </a:schemeClr>
              </a:solidFill>
              <a:latin typeface="Gill Sans MT" pitchFamily="34" charset="0"/>
            </a:endParaRPr>
          </a:p>
          <a:p>
            <a:pPr algn="ctr"/>
            <a:r>
              <a:rPr lang="en-US" sz="1200" dirty="0" smtClean="0">
                <a:solidFill>
                  <a:schemeClr val="bg2">
                    <a:lumMod val="25000"/>
                  </a:schemeClr>
                </a:solidFill>
                <a:latin typeface="Gill Sans MT" pitchFamily="34" charset="0"/>
              </a:rPr>
              <a:t>LOB</a:t>
            </a:r>
          </a:p>
          <a:p>
            <a:pPr algn="ctr"/>
            <a:r>
              <a:rPr lang="en-US" sz="1200" dirty="0" smtClean="0">
                <a:solidFill>
                  <a:schemeClr val="bg2">
                    <a:lumMod val="25000"/>
                  </a:schemeClr>
                </a:solidFill>
                <a:latin typeface="Gill Sans MT" pitchFamily="34" charset="0"/>
              </a:rPr>
              <a:t>Application</a:t>
            </a:r>
          </a:p>
        </p:txBody>
      </p:sp>
      <p:sp>
        <p:nvSpPr>
          <p:cNvPr id="49" name="Rectangle 48"/>
          <p:cNvSpPr/>
          <p:nvPr/>
        </p:nvSpPr>
        <p:spPr>
          <a:xfrm>
            <a:off x="4648200" y="3634154"/>
            <a:ext cx="1066800" cy="838200"/>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2">
                    <a:lumMod val="25000"/>
                  </a:schemeClr>
                </a:solidFill>
                <a:latin typeface="Gill Sans MT" pitchFamily="34" charset="0"/>
              </a:rPr>
              <a:t>B2B Process</a:t>
            </a:r>
            <a:endParaRPr lang="en-US" sz="1400" dirty="0">
              <a:solidFill>
                <a:schemeClr val="bg2">
                  <a:lumMod val="25000"/>
                </a:schemeClr>
              </a:solidFill>
              <a:latin typeface="Gill Sans MT" pitchFamily="34" charset="0"/>
            </a:endParaRPr>
          </a:p>
        </p:txBody>
      </p:sp>
      <p:sp>
        <p:nvSpPr>
          <p:cNvPr id="50" name="Rectangle 49"/>
          <p:cNvSpPr/>
          <p:nvPr/>
        </p:nvSpPr>
        <p:spPr>
          <a:xfrm>
            <a:off x="4648200" y="3634154"/>
            <a:ext cx="1066800" cy="838200"/>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2">
                    <a:lumMod val="25000"/>
                  </a:schemeClr>
                </a:solidFill>
                <a:latin typeface="Gill Sans MT" pitchFamily="34" charset="0"/>
              </a:rPr>
              <a:t>Service Aggregator</a:t>
            </a:r>
            <a:endParaRPr lang="en-US" sz="1200" b="1" dirty="0">
              <a:solidFill>
                <a:schemeClr val="bg2">
                  <a:lumMod val="25000"/>
                </a:schemeClr>
              </a:solidFill>
              <a:latin typeface="Gill Sans MT" pitchFamily="34" charset="0"/>
            </a:endParaRPr>
          </a:p>
        </p:txBody>
      </p:sp>
      <p:sp>
        <p:nvSpPr>
          <p:cNvPr id="33" name="Rectangle 32"/>
          <p:cNvSpPr/>
          <p:nvPr/>
        </p:nvSpPr>
        <p:spPr>
          <a:xfrm>
            <a:off x="214282" y="214290"/>
            <a:ext cx="8715436" cy="785818"/>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en-US" sz="3600" i="1" dirty="0" smtClean="0">
                <a:solidFill>
                  <a:schemeClr val="bg1"/>
                </a:solidFill>
                <a:latin typeface="Gill Sans MT" pitchFamily="34" charset="0"/>
              </a:rPr>
              <a:t>Generic Integration Scenarios for BizTalk</a:t>
            </a: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3"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9" name="Rectangle 8"/>
          <p:cNvSpPr/>
          <p:nvPr/>
        </p:nvSpPr>
        <p:spPr>
          <a:xfrm>
            <a:off x="8581291" y="4630613"/>
            <a:ext cx="410309" cy="310665"/>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2">
                  <a:lumMod val="25000"/>
                </a:schemeClr>
              </a:solidFill>
              <a:latin typeface="Gill Sans MT" pitchFamily="34" charset="0"/>
            </a:endParaRPr>
          </a:p>
        </p:txBody>
      </p:sp>
      <p:sp>
        <p:nvSpPr>
          <p:cNvPr id="10" name="Rectangle 9"/>
          <p:cNvSpPr/>
          <p:nvPr/>
        </p:nvSpPr>
        <p:spPr>
          <a:xfrm>
            <a:off x="8182707" y="4208581"/>
            <a:ext cx="726831" cy="545127"/>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2">
                  <a:lumMod val="25000"/>
                </a:schemeClr>
              </a:solidFill>
              <a:latin typeface="Gill Sans MT" pitchFamily="34" charset="0"/>
            </a:endParaRPr>
          </a:p>
        </p:txBody>
      </p:sp>
      <p:sp>
        <p:nvSpPr>
          <p:cNvPr id="11" name="Rectangle 10"/>
          <p:cNvSpPr/>
          <p:nvPr/>
        </p:nvSpPr>
        <p:spPr>
          <a:xfrm>
            <a:off x="381000" y="3505200"/>
            <a:ext cx="1828800" cy="304800"/>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solidFill>
                  <a:schemeClr val="bg2">
                    <a:lumMod val="25000"/>
                  </a:schemeClr>
                </a:solidFill>
                <a:latin typeface="Gill Sans MT" pitchFamily="34" charset="0"/>
              </a:rPr>
              <a:t>Long Running</a:t>
            </a:r>
          </a:p>
          <a:p>
            <a:pPr algn="ctr">
              <a:lnSpc>
                <a:spcPct val="80000"/>
              </a:lnSpc>
            </a:pPr>
            <a:r>
              <a:rPr lang="en-US" sz="1200" dirty="0" smtClean="0">
                <a:solidFill>
                  <a:schemeClr val="bg2">
                    <a:lumMod val="25000"/>
                  </a:schemeClr>
                </a:solidFill>
                <a:latin typeface="Gill Sans MT" pitchFamily="34" charset="0"/>
              </a:rPr>
              <a:t>Business Process</a:t>
            </a:r>
          </a:p>
        </p:txBody>
      </p:sp>
      <p:sp>
        <p:nvSpPr>
          <p:cNvPr id="12" name="Rectangle 11"/>
          <p:cNvSpPr/>
          <p:nvPr/>
        </p:nvSpPr>
        <p:spPr>
          <a:xfrm>
            <a:off x="381000" y="3886200"/>
            <a:ext cx="1828800" cy="304800"/>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solidFill>
                  <a:schemeClr val="bg2">
                    <a:lumMod val="25000"/>
                  </a:schemeClr>
                </a:solidFill>
                <a:latin typeface="Gill Sans MT" pitchFamily="34" charset="0"/>
              </a:rPr>
              <a:t>B2B Process</a:t>
            </a:r>
            <a:endParaRPr lang="en-US" sz="1200" dirty="0">
              <a:solidFill>
                <a:schemeClr val="bg2">
                  <a:lumMod val="25000"/>
                </a:schemeClr>
              </a:solidFill>
              <a:latin typeface="Gill Sans MT" pitchFamily="34" charset="0"/>
            </a:endParaRPr>
          </a:p>
        </p:txBody>
      </p:sp>
      <p:sp>
        <p:nvSpPr>
          <p:cNvPr id="13" name="Rectangle 12"/>
          <p:cNvSpPr/>
          <p:nvPr/>
        </p:nvSpPr>
        <p:spPr>
          <a:xfrm>
            <a:off x="381000" y="3124200"/>
            <a:ext cx="1828800" cy="304800"/>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solidFill>
                  <a:schemeClr val="bg2">
                    <a:lumMod val="25000"/>
                  </a:schemeClr>
                </a:solidFill>
                <a:latin typeface="Gill Sans MT" pitchFamily="34" charset="0"/>
              </a:rPr>
              <a:t>Service Aggregator</a:t>
            </a:r>
            <a:endParaRPr lang="en-US" sz="1200" dirty="0">
              <a:solidFill>
                <a:schemeClr val="bg2">
                  <a:lumMod val="25000"/>
                </a:schemeClr>
              </a:solidFill>
              <a:latin typeface="Gill Sans MT" pitchFamily="34" charset="0"/>
            </a:endParaRPr>
          </a:p>
        </p:txBody>
      </p:sp>
      <p:sp>
        <p:nvSpPr>
          <p:cNvPr id="14" name="Rectangle 13"/>
          <p:cNvSpPr/>
          <p:nvPr/>
        </p:nvSpPr>
        <p:spPr>
          <a:xfrm>
            <a:off x="381000" y="4648200"/>
            <a:ext cx="1828800" cy="304800"/>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solidFill>
                  <a:schemeClr val="bg2">
                    <a:lumMod val="25000"/>
                  </a:schemeClr>
                </a:solidFill>
                <a:latin typeface="Gill Sans MT" pitchFamily="34" charset="0"/>
              </a:rPr>
              <a:t>Enterprise Rule Repository</a:t>
            </a:r>
            <a:endParaRPr lang="en-US" sz="1200" dirty="0">
              <a:solidFill>
                <a:schemeClr val="bg2">
                  <a:lumMod val="25000"/>
                </a:schemeClr>
              </a:solidFill>
              <a:latin typeface="Gill Sans MT" pitchFamily="34" charset="0"/>
            </a:endParaRPr>
          </a:p>
        </p:txBody>
      </p:sp>
      <p:sp>
        <p:nvSpPr>
          <p:cNvPr id="15" name="Rectangle 14"/>
          <p:cNvSpPr/>
          <p:nvPr/>
        </p:nvSpPr>
        <p:spPr>
          <a:xfrm>
            <a:off x="4038600" y="1371600"/>
            <a:ext cx="1066800" cy="967154"/>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Desktop</a:t>
            </a:r>
          </a:p>
          <a:p>
            <a:pPr algn="ctr"/>
            <a:r>
              <a:rPr lang="en-US" dirty="0" smtClean="0">
                <a:solidFill>
                  <a:schemeClr val="bg2">
                    <a:lumMod val="25000"/>
                  </a:schemeClr>
                </a:solidFill>
                <a:latin typeface="Gill Sans MT" pitchFamily="34" charset="0"/>
              </a:rPr>
              <a:t>App</a:t>
            </a:r>
          </a:p>
        </p:txBody>
      </p:sp>
      <p:sp>
        <p:nvSpPr>
          <p:cNvPr id="16" name="Rectangle 15"/>
          <p:cNvSpPr/>
          <p:nvPr/>
        </p:nvSpPr>
        <p:spPr>
          <a:xfrm>
            <a:off x="2667000" y="1371600"/>
            <a:ext cx="1066800" cy="967154"/>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Web</a:t>
            </a:r>
          </a:p>
          <a:p>
            <a:pPr algn="ctr"/>
            <a:r>
              <a:rPr lang="en-US" dirty="0" smtClean="0">
                <a:solidFill>
                  <a:schemeClr val="bg2">
                    <a:lumMod val="25000"/>
                  </a:schemeClr>
                </a:solidFill>
                <a:latin typeface="Gill Sans MT" pitchFamily="34" charset="0"/>
              </a:rPr>
              <a:t>App</a:t>
            </a:r>
          </a:p>
        </p:txBody>
      </p:sp>
      <p:sp>
        <p:nvSpPr>
          <p:cNvPr id="17" name="Rectangle 16"/>
          <p:cNvSpPr/>
          <p:nvPr/>
        </p:nvSpPr>
        <p:spPr>
          <a:xfrm>
            <a:off x="7848600" y="2414954"/>
            <a:ext cx="1066800" cy="838200"/>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Partner</a:t>
            </a:r>
          </a:p>
          <a:p>
            <a:pPr algn="ctr"/>
            <a:r>
              <a:rPr lang="en-US" sz="2000" dirty="0" smtClean="0">
                <a:solidFill>
                  <a:schemeClr val="bg2">
                    <a:lumMod val="25000"/>
                  </a:schemeClr>
                </a:solidFill>
                <a:latin typeface="Gill Sans MT" pitchFamily="34" charset="0"/>
              </a:rPr>
              <a:t>Service</a:t>
            </a:r>
          </a:p>
        </p:txBody>
      </p:sp>
      <p:cxnSp>
        <p:nvCxnSpPr>
          <p:cNvPr id="18" name="Straight Arrow Connector 17"/>
          <p:cNvCxnSpPr>
            <a:stCxn id="41" idx="2"/>
            <a:endCxn id="55" idx="0"/>
          </p:cNvCxnSpPr>
          <p:nvPr/>
        </p:nvCxnSpPr>
        <p:spPr>
          <a:xfrm rot="5400000">
            <a:off x="2309763" y="3907815"/>
            <a:ext cx="3145498" cy="11673"/>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41" idx="2"/>
            <a:endCxn id="56" idx="0"/>
          </p:cNvCxnSpPr>
          <p:nvPr/>
        </p:nvCxnSpPr>
        <p:spPr>
          <a:xfrm rot="16200000" flipH="1">
            <a:off x="2962225" y="3267025"/>
            <a:ext cx="3145498" cy="1293252"/>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41" idx="2"/>
            <a:endCxn id="57" idx="0"/>
          </p:cNvCxnSpPr>
          <p:nvPr/>
        </p:nvCxnSpPr>
        <p:spPr>
          <a:xfrm rot="16200000" flipH="1">
            <a:off x="3609925" y="2619325"/>
            <a:ext cx="3145498" cy="2588652"/>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a:stCxn id="42" idx="2"/>
            <a:endCxn id="55" idx="0"/>
          </p:cNvCxnSpPr>
          <p:nvPr/>
        </p:nvCxnSpPr>
        <p:spPr>
          <a:xfrm rot="5400000">
            <a:off x="3598050" y="2617177"/>
            <a:ext cx="3147849" cy="2590597"/>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42" idx="2"/>
            <a:endCxn id="56" idx="0"/>
          </p:cNvCxnSpPr>
          <p:nvPr/>
        </p:nvCxnSpPr>
        <p:spPr>
          <a:xfrm rot="5400000">
            <a:off x="4250512" y="3269639"/>
            <a:ext cx="3147849" cy="1285672"/>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a:stCxn id="42" idx="2"/>
            <a:endCxn id="57" idx="0"/>
          </p:cNvCxnSpPr>
          <p:nvPr/>
        </p:nvCxnSpPr>
        <p:spPr>
          <a:xfrm rot="16200000" flipH="1">
            <a:off x="4898212" y="3907611"/>
            <a:ext cx="3147849" cy="9728"/>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a:stCxn id="41" idx="2"/>
            <a:endCxn id="50" idx="0"/>
          </p:cNvCxnSpPr>
          <p:nvPr/>
        </p:nvCxnSpPr>
        <p:spPr>
          <a:xfrm rot="16200000" flipH="1">
            <a:off x="3888348" y="2340902"/>
            <a:ext cx="1293252" cy="1293252"/>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25" name="Straight Arrow Connector 24"/>
          <p:cNvCxnSpPr>
            <a:stCxn id="42" idx="2"/>
            <a:endCxn id="50" idx="0"/>
          </p:cNvCxnSpPr>
          <p:nvPr/>
        </p:nvCxnSpPr>
        <p:spPr>
          <a:xfrm rot="5400000">
            <a:off x="5176635" y="2343516"/>
            <a:ext cx="1295603" cy="1285672"/>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a:stCxn id="50" idx="2"/>
            <a:endCxn id="55" idx="0"/>
          </p:cNvCxnSpPr>
          <p:nvPr/>
        </p:nvCxnSpPr>
        <p:spPr>
          <a:xfrm rot="5400000">
            <a:off x="4022115" y="4326915"/>
            <a:ext cx="1014046" cy="1304925"/>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a:stCxn id="50" idx="2"/>
            <a:endCxn id="56" idx="0"/>
          </p:cNvCxnSpPr>
          <p:nvPr/>
        </p:nvCxnSpPr>
        <p:spPr>
          <a:xfrm rot="5400000">
            <a:off x="4674577" y="4979377"/>
            <a:ext cx="1014046" cy="1588"/>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a:stCxn id="50" idx="2"/>
            <a:endCxn id="57" idx="0"/>
          </p:cNvCxnSpPr>
          <p:nvPr/>
        </p:nvCxnSpPr>
        <p:spPr>
          <a:xfrm rot="16200000" flipH="1">
            <a:off x="5322277" y="4331677"/>
            <a:ext cx="1014046" cy="1295400"/>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29" name="Straight Arrow Connector 28"/>
          <p:cNvCxnSpPr>
            <a:stCxn id="49" idx="3"/>
          </p:cNvCxnSpPr>
          <p:nvPr/>
        </p:nvCxnSpPr>
        <p:spPr>
          <a:xfrm flipV="1">
            <a:off x="5715000" y="3024554"/>
            <a:ext cx="2057400" cy="1028700"/>
          </a:xfrm>
          <a:prstGeom prst="straightConnector1">
            <a:avLst/>
          </a:prstGeom>
          <a:ln cmpd="sng">
            <a:solidFill>
              <a:schemeClr val="tx1"/>
            </a:solidFill>
            <a:headEnd type="arrow"/>
            <a:tailEnd type="arrow"/>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endCxn id="49" idx="3"/>
          </p:cNvCxnSpPr>
          <p:nvPr/>
        </p:nvCxnSpPr>
        <p:spPr>
          <a:xfrm rot="10800000">
            <a:off x="5715000" y="4053254"/>
            <a:ext cx="1981200" cy="38100"/>
          </a:xfrm>
          <a:prstGeom prst="straightConnector1">
            <a:avLst/>
          </a:prstGeom>
          <a:ln cmpd="sng">
            <a:solidFill>
              <a:schemeClr val="tx1"/>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31" name="Rectangle 30"/>
          <p:cNvSpPr/>
          <p:nvPr/>
        </p:nvSpPr>
        <p:spPr>
          <a:xfrm>
            <a:off x="381000" y="4267200"/>
            <a:ext cx="1828800" cy="304800"/>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solidFill>
                  <a:schemeClr val="bg2">
                    <a:lumMod val="25000"/>
                  </a:schemeClr>
                </a:solidFill>
                <a:latin typeface="Gill Sans MT" pitchFamily="34" charset="0"/>
              </a:rPr>
              <a:t>Abstraction of Rules from Business Process</a:t>
            </a:r>
            <a:endParaRPr lang="en-US" sz="1200" dirty="0">
              <a:solidFill>
                <a:schemeClr val="bg2">
                  <a:lumMod val="25000"/>
                </a:schemeClr>
              </a:solidFill>
              <a:latin typeface="Gill Sans MT" pitchFamily="34" charset="0"/>
            </a:endParaRPr>
          </a:p>
        </p:txBody>
      </p:sp>
      <p:cxnSp>
        <p:nvCxnSpPr>
          <p:cNvPr id="39" name="Straight Arrow Connector 38"/>
          <p:cNvCxnSpPr/>
          <p:nvPr/>
        </p:nvCxnSpPr>
        <p:spPr>
          <a:xfrm flipV="1">
            <a:off x="3495675" y="2319704"/>
            <a:ext cx="381000" cy="1714500"/>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40" name="Straight Arrow Connector 39"/>
          <p:cNvCxnSpPr>
            <a:stCxn id="51" idx="3"/>
            <a:endCxn id="55" idx="0"/>
          </p:cNvCxnSpPr>
          <p:nvPr/>
        </p:nvCxnSpPr>
        <p:spPr>
          <a:xfrm>
            <a:off x="3505200" y="4053254"/>
            <a:ext cx="371475" cy="1433146"/>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42" name="Rectangle 41"/>
          <p:cNvSpPr/>
          <p:nvPr/>
        </p:nvSpPr>
        <p:spPr>
          <a:xfrm>
            <a:off x="5248072" y="1371397"/>
            <a:ext cx="2438400" cy="967154"/>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Client App</a:t>
            </a:r>
            <a:endParaRPr lang="en-US" dirty="0">
              <a:solidFill>
                <a:schemeClr val="bg2">
                  <a:lumMod val="25000"/>
                </a:schemeClr>
              </a:solidFill>
              <a:latin typeface="Gill Sans MT" pitchFamily="34" charset="0"/>
            </a:endParaRPr>
          </a:p>
        </p:txBody>
      </p:sp>
      <p:sp>
        <p:nvSpPr>
          <p:cNvPr id="44" name="Rectangle 43"/>
          <p:cNvSpPr/>
          <p:nvPr/>
        </p:nvSpPr>
        <p:spPr>
          <a:xfrm>
            <a:off x="7760676" y="3634154"/>
            <a:ext cx="1066800" cy="838200"/>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Partner</a:t>
            </a:r>
          </a:p>
          <a:p>
            <a:pPr algn="ctr"/>
            <a:r>
              <a:rPr lang="en-US" sz="2000" dirty="0" smtClean="0">
                <a:solidFill>
                  <a:schemeClr val="bg2">
                    <a:lumMod val="25000"/>
                  </a:schemeClr>
                </a:solidFill>
                <a:latin typeface="Gill Sans MT" pitchFamily="34" charset="0"/>
              </a:rPr>
              <a:t>Service</a:t>
            </a:r>
          </a:p>
        </p:txBody>
      </p:sp>
      <p:cxnSp>
        <p:nvCxnSpPr>
          <p:cNvPr id="45" name="Straight Arrow Connector 44"/>
          <p:cNvCxnSpPr>
            <a:stCxn id="58" idx="0"/>
            <a:endCxn id="49" idx="3"/>
          </p:cNvCxnSpPr>
          <p:nvPr/>
        </p:nvCxnSpPr>
        <p:spPr>
          <a:xfrm rot="16200000" flipV="1">
            <a:off x="5989027" y="3779227"/>
            <a:ext cx="1433146" cy="1981200"/>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a:stCxn id="59" idx="0"/>
            <a:endCxn id="49" idx="1"/>
          </p:cNvCxnSpPr>
          <p:nvPr/>
        </p:nvCxnSpPr>
        <p:spPr>
          <a:xfrm rot="5400000" flipH="1" flipV="1">
            <a:off x="2902927" y="3741127"/>
            <a:ext cx="1433146" cy="2057400"/>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cxnSp>
        <p:nvCxnSpPr>
          <p:cNvPr id="47" name="Straight Arrow Connector 46"/>
          <p:cNvCxnSpPr>
            <a:stCxn id="50" idx="0"/>
            <a:endCxn id="41" idx="2"/>
          </p:cNvCxnSpPr>
          <p:nvPr/>
        </p:nvCxnSpPr>
        <p:spPr>
          <a:xfrm rot="16200000" flipV="1">
            <a:off x="3888348" y="2340902"/>
            <a:ext cx="1293252" cy="1293252"/>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48" name="Rectangle 47"/>
          <p:cNvSpPr/>
          <p:nvPr/>
        </p:nvSpPr>
        <p:spPr>
          <a:xfrm>
            <a:off x="4648200" y="3634154"/>
            <a:ext cx="1066800" cy="838200"/>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2">
                    <a:lumMod val="25000"/>
                  </a:schemeClr>
                </a:solidFill>
                <a:latin typeface="Gill Sans MT" pitchFamily="34" charset="0"/>
              </a:rPr>
              <a:t>Long Running Business Process</a:t>
            </a:r>
          </a:p>
        </p:txBody>
      </p:sp>
      <p:sp>
        <p:nvSpPr>
          <p:cNvPr id="51" name="Rectangle 50"/>
          <p:cNvSpPr/>
          <p:nvPr/>
        </p:nvSpPr>
        <p:spPr>
          <a:xfrm>
            <a:off x="2438400" y="3634154"/>
            <a:ext cx="1066800" cy="838200"/>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2">
                    <a:lumMod val="25000"/>
                  </a:schemeClr>
                </a:solidFill>
                <a:latin typeface="Gill Sans MT" pitchFamily="34" charset="0"/>
              </a:rPr>
              <a:t>Enterprise Rule Repository</a:t>
            </a:r>
          </a:p>
        </p:txBody>
      </p:sp>
      <p:sp>
        <p:nvSpPr>
          <p:cNvPr id="52" name="Rectangle 51"/>
          <p:cNvSpPr/>
          <p:nvPr/>
        </p:nvSpPr>
        <p:spPr>
          <a:xfrm>
            <a:off x="4648200" y="4286250"/>
            <a:ext cx="1066800" cy="281354"/>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2">
                    <a:lumMod val="25000"/>
                  </a:schemeClr>
                </a:solidFill>
                <a:latin typeface="Gill Sans MT" pitchFamily="34" charset="0"/>
              </a:rPr>
              <a:t>Rules</a:t>
            </a:r>
          </a:p>
        </p:txBody>
      </p:sp>
      <p:cxnSp>
        <p:nvCxnSpPr>
          <p:cNvPr id="53" name="Straight Arrow Connector 52"/>
          <p:cNvCxnSpPr>
            <a:stCxn id="51" idx="3"/>
            <a:endCxn id="49" idx="1"/>
          </p:cNvCxnSpPr>
          <p:nvPr/>
        </p:nvCxnSpPr>
        <p:spPr>
          <a:xfrm>
            <a:off x="3505200" y="4053254"/>
            <a:ext cx="1143000" cy="1588"/>
          </a:xfrm>
          <a:prstGeom prst="straightConnector1">
            <a:avLst/>
          </a:prstGeom>
          <a:ln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sp>
        <p:nvSpPr>
          <p:cNvPr id="54" name="Can 53"/>
          <p:cNvSpPr/>
          <p:nvPr/>
        </p:nvSpPr>
        <p:spPr>
          <a:xfrm>
            <a:off x="5486400" y="4167554"/>
            <a:ext cx="304800" cy="381000"/>
          </a:xfrm>
          <a:prstGeom prst="can">
            <a:avLst/>
          </a:prstGeom>
          <a:solidFill>
            <a:schemeClr val="accent6">
              <a:lumMod val="60000"/>
              <a:lumOff val="40000"/>
            </a:schemeClr>
          </a:solidFill>
          <a:ln w="3175">
            <a:solidFill>
              <a:schemeClr val="bg1"/>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latin typeface="Gill Sans MT" pitchFamily="34" charset="0"/>
            </a:endParaRPr>
          </a:p>
        </p:txBody>
      </p:sp>
      <p:sp>
        <p:nvSpPr>
          <p:cNvPr id="55" name="Rectangle 54"/>
          <p:cNvSpPr/>
          <p:nvPr/>
        </p:nvSpPr>
        <p:spPr>
          <a:xfrm>
            <a:off x="3343275" y="5486400"/>
            <a:ext cx="1066800" cy="838200"/>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Gill Sans MT" pitchFamily="34" charset="0"/>
              </a:rPr>
              <a:t>Line of Business</a:t>
            </a:r>
          </a:p>
          <a:p>
            <a:pPr algn="ctr"/>
            <a:r>
              <a:rPr lang="en-US" sz="1200" dirty="0" smtClean="0">
                <a:solidFill>
                  <a:schemeClr val="bg2">
                    <a:lumMod val="25000"/>
                  </a:schemeClr>
                </a:solidFill>
                <a:latin typeface="Gill Sans MT" pitchFamily="34" charset="0"/>
              </a:rPr>
              <a:t>Application</a:t>
            </a:r>
          </a:p>
        </p:txBody>
      </p:sp>
      <p:sp>
        <p:nvSpPr>
          <p:cNvPr id="56" name="Rectangle 55"/>
          <p:cNvSpPr/>
          <p:nvPr/>
        </p:nvSpPr>
        <p:spPr>
          <a:xfrm>
            <a:off x="4648200" y="5486400"/>
            <a:ext cx="1066800" cy="838200"/>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Gill Sans MT" pitchFamily="34" charset="0"/>
              </a:rPr>
              <a:t>Custom Legacy</a:t>
            </a:r>
          </a:p>
          <a:p>
            <a:pPr algn="ctr"/>
            <a:r>
              <a:rPr lang="en-US" sz="1200" dirty="0" smtClean="0">
                <a:solidFill>
                  <a:schemeClr val="bg2">
                    <a:lumMod val="25000"/>
                  </a:schemeClr>
                </a:solidFill>
                <a:latin typeface="Gill Sans MT" pitchFamily="34" charset="0"/>
              </a:rPr>
              <a:t>Application</a:t>
            </a:r>
          </a:p>
        </p:txBody>
      </p:sp>
      <p:sp>
        <p:nvSpPr>
          <p:cNvPr id="57" name="Rectangle 56"/>
          <p:cNvSpPr/>
          <p:nvPr/>
        </p:nvSpPr>
        <p:spPr>
          <a:xfrm>
            <a:off x="5943600" y="5486400"/>
            <a:ext cx="1066800" cy="838200"/>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Gill Sans MT" pitchFamily="34" charset="0"/>
              </a:rPr>
              <a:t>Database/</a:t>
            </a:r>
          </a:p>
          <a:p>
            <a:pPr algn="ctr"/>
            <a:r>
              <a:rPr lang="en-US" sz="1200" dirty="0" smtClean="0">
                <a:solidFill>
                  <a:schemeClr val="bg2">
                    <a:lumMod val="25000"/>
                  </a:schemeClr>
                </a:solidFill>
                <a:latin typeface="Gill Sans MT" pitchFamily="34" charset="0"/>
              </a:rPr>
              <a:t>Message Queue</a:t>
            </a:r>
          </a:p>
        </p:txBody>
      </p:sp>
      <p:sp>
        <p:nvSpPr>
          <p:cNvPr id="58" name="Rectangle 57"/>
          <p:cNvSpPr/>
          <p:nvPr/>
        </p:nvSpPr>
        <p:spPr>
          <a:xfrm>
            <a:off x="7162800" y="5486400"/>
            <a:ext cx="1066800" cy="838200"/>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Gill Sans MT" pitchFamily="34" charset="0"/>
              </a:rPr>
              <a:t>Line of Business</a:t>
            </a:r>
          </a:p>
          <a:p>
            <a:pPr algn="ctr"/>
            <a:r>
              <a:rPr lang="en-US" sz="1200" dirty="0" smtClean="0">
                <a:solidFill>
                  <a:schemeClr val="bg2">
                    <a:lumMod val="25000"/>
                  </a:schemeClr>
                </a:solidFill>
                <a:latin typeface="Gill Sans MT" pitchFamily="34" charset="0"/>
              </a:rPr>
              <a:t>Application</a:t>
            </a:r>
          </a:p>
        </p:txBody>
      </p:sp>
      <p:sp>
        <p:nvSpPr>
          <p:cNvPr id="59" name="Rectangle 58"/>
          <p:cNvSpPr/>
          <p:nvPr/>
        </p:nvSpPr>
        <p:spPr>
          <a:xfrm>
            <a:off x="2057400" y="5486400"/>
            <a:ext cx="1066800" cy="838200"/>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RFID Device</a:t>
            </a:r>
          </a:p>
        </p:txBody>
      </p:sp>
      <p:sp>
        <p:nvSpPr>
          <p:cNvPr id="63" name="Rectangle 62"/>
          <p:cNvSpPr/>
          <p:nvPr/>
        </p:nvSpPr>
        <p:spPr>
          <a:xfrm>
            <a:off x="3343275" y="5486400"/>
            <a:ext cx="1066800" cy="281354"/>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Gill Sans MT" pitchFamily="34" charset="0"/>
              </a:rPr>
              <a:t>Service</a:t>
            </a:r>
          </a:p>
        </p:txBody>
      </p:sp>
      <p:sp>
        <p:nvSpPr>
          <p:cNvPr id="64" name="Rectangle 63"/>
          <p:cNvSpPr/>
          <p:nvPr/>
        </p:nvSpPr>
        <p:spPr>
          <a:xfrm>
            <a:off x="4648200" y="5486400"/>
            <a:ext cx="1066800" cy="281354"/>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Gill Sans MT" pitchFamily="34" charset="0"/>
              </a:rPr>
              <a:t>Service</a:t>
            </a:r>
          </a:p>
        </p:txBody>
      </p:sp>
      <p:sp>
        <p:nvSpPr>
          <p:cNvPr id="65" name="Rectangle 64"/>
          <p:cNvSpPr/>
          <p:nvPr/>
        </p:nvSpPr>
        <p:spPr>
          <a:xfrm>
            <a:off x="5943600" y="5486400"/>
            <a:ext cx="1066800" cy="281354"/>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Gill Sans MT" pitchFamily="34" charset="0"/>
              </a:rPr>
              <a:t>Service</a:t>
            </a:r>
          </a:p>
        </p:txBody>
      </p:sp>
      <p:sp>
        <p:nvSpPr>
          <p:cNvPr id="66" name="Rectangle 65"/>
          <p:cNvSpPr/>
          <p:nvPr/>
        </p:nvSpPr>
        <p:spPr>
          <a:xfrm>
            <a:off x="381000" y="5029200"/>
            <a:ext cx="1828800" cy="304800"/>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solidFill>
                  <a:schemeClr val="bg2">
                    <a:lumMod val="25000"/>
                  </a:schemeClr>
                </a:solidFill>
                <a:latin typeface="Gill Sans MT" pitchFamily="34" charset="0"/>
              </a:rPr>
              <a:t>Event Initiated Process</a:t>
            </a:r>
            <a:endParaRPr lang="en-US" sz="1200" dirty="0">
              <a:solidFill>
                <a:schemeClr val="bg2">
                  <a:lumMod val="25000"/>
                </a:schemeClr>
              </a:solidFill>
              <a:latin typeface="Gill Sans MT" pitchFamily="34" charset="0"/>
            </a:endParaRPr>
          </a:p>
        </p:txBody>
      </p:sp>
      <p:sp>
        <p:nvSpPr>
          <p:cNvPr id="41" name="Rectangle 40"/>
          <p:cNvSpPr/>
          <p:nvPr/>
        </p:nvSpPr>
        <p:spPr>
          <a:xfrm>
            <a:off x="2669148" y="1373748"/>
            <a:ext cx="2438400" cy="967154"/>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Client App</a:t>
            </a:r>
            <a:endParaRPr lang="en-US" dirty="0">
              <a:solidFill>
                <a:schemeClr val="bg2">
                  <a:lumMod val="25000"/>
                </a:schemeClr>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0"/>
                                        <p:tgtEl>
                                          <p:spTgt spid="42"/>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18"/>
                                        </p:tgtEl>
                                      </p:cBhvr>
                                    </p:animEffect>
                                    <p:set>
                                      <p:cBhvr>
                                        <p:cTn id="45" dur="1" fill="hold">
                                          <p:stCondLst>
                                            <p:cond delay="999"/>
                                          </p:stCondLst>
                                        </p:cTn>
                                        <p:tgtEl>
                                          <p:spTgt spid="1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1000"/>
                                        <p:tgtEl>
                                          <p:spTgt spid="19"/>
                                        </p:tgtEl>
                                      </p:cBhvr>
                                    </p:animEffect>
                                    <p:set>
                                      <p:cBhvr>
                                        <p:cTn id="48" dur="1" fill="hold">
                                          <p:stCondLst>
                                            <p:cond delay="999"/>
                                          </p:stCondLst>
                                        </p:cTn>
                                        <p:tgtEl>
                                          <p:spTgt spid="1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1000"/>
                                        <p:tgtEl>
                                          <p:spTgt spid="20"/>
                                        </p:tgtEl>
                                      </p:cBhvr>
                                    </p:animEffect>
                                    <p:set>
                                      <p:cBhvr>
                                        <p:cTn id="51" dur="1" fill="hold">
                                          <p:stCondLst>
                                            <p:cond delay="999"/>
                                          </p:stCondLst>
                                        </p:cTn>
                                        <p:tgtEl>
                                          <p:spTgt spid="2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1000"/>
                                        <p:tgtEl>
                                          <p:spTgt spid="21"/>
                                        </p:tgtEl>
                                      </p:cBhvr>
                                    </p:animEffect>
                                    <p:set>
                                      <p:cBhvr>
                                        <p:cTn id="54" dur="1" fill="hold">
                                          <p:stCondLst>
                                            <p:cond delay="999"/>
                                          </p:stCondLst>
                                        </p:cTn>
                                        <p:tgtEl>
                                          <p:spTgt spid="21"/>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1000"/>
                                        <p:tgtEl>
                                          <p:spTgt spid="22"/>
                                        </p:tgtEl>
                                      </p:cBhvr>
                                    </p:animEffect>
                                    <p:set>
                                      <p:cBhvr>
                                        <p:cTn id="57" dur="1" fill="hold">
                                          <p:stCondLst>
                                            <p:cond delay="999"/>
                                          </p:stCondLst>
                                        </p:cTn>
                                        <p:tgtEl>
                                          <p:spTgt spid="2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1000"/>
                                        <p:tgtEl>
                                          <p:spTgt spid="23"/>
                                        </p:tgtEl>
                                      </p:cBhvr>
                                    </p:animEffect>
                                    <p:set>
                                      <p:cBhvr>
                                        <p:cTn id="60" dur="1" fill="hold">
                                          <p:stCondLst>
                                            <p:cond delay="999"/>
                                          </p:stCondLst>
                                        </p:cTn>
                                        <p:tgtEl>
                                          <p:spTgt spid="23"/>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1000"/>
                                        <p:tgtEl>
                                          <p:spTgt spid="50"/>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slide(fromBottom)">
                                      <p:cBhvr>
                                        <p:cTn id="66" dur="1000"/>
                                        <p:tgtEl>
                                          <p:spTgt spid="13"/>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1000"/>
                                        <p:tgtEl>
                                          <p:spTgt spid="25"/>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1000"/>
                                        <p:tgtEl>
                                          <p:spTgt spid="26"/>
                                        </p:tgtEl>
                                      </p:cBhvr>
                                    </p:animEffect>
                                  </p:childTnLst>
                                </p:cTn>
                              </p:par>
                              <p:par>
                                <p:cTn id="77" presetID="10"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10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10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1000"/>
                                        <p:tgtEl>
                                          <p:spTgt spid="48"/>
                                        </p:tgtEl>
                                      </p:cBhvr>
                                    </p:animEffect>
                                  </p:childTnLst>
                                </p:cTn>
                              </p:par>
                              <p:par>
                                <p:cTn id="88" presetID="10" presetClass="entr" presetSubtype="0" fill="hold"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slide(fromBottom)">
                                      <p:cBhvr>
                                        <p:cTn id="93" dur="1000"/>
                                        <p:tgtEl>
                                          <p:spTgt spid="11"/>
                                        </p:tgtEl>
                                      </p:cBhvr>
                                    </p:animEffect>
                                  </p:childTnLst>
                                </p:cTn>
                              </p:par>
                              <p:par>
                                <p:cTn id="94" presetID="10" presetClass="exit" presetSubtype="0" fill="hold" grpId="1" nodeType="withEffect">
                                  <p:stCondLst>
                                    <p:cond delay="0"/>
                                  </p:stCondLst>
                                  <p:childTnLst>
                                    <p:animEffect transition="out" filter="fade">
                                      <p:cBhvr>
                                        <p:cTn id="95" dur="1000"/>
                                        <p:tgtEl>
                                          <p:spTgt spid="50"/>
                                        </p:tgtEl>
                                      </p:cBhvr>
                                    </p:animEffect>
                                    <p:set>
                                      <p:cBhvr>
                                        <p:cTn id="96" dur="1" fill="hold">
                                          <p:stCondLst>
                                            <p:cond delay="999"/>
                                          </p:stCondLst>
                                        </p:cTn>
                                        <p:tgtEl>
                                          <p:spTgt spid="5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9" presetClass="exit" presetSubtype="0" fill="hold" grpId="0" nodeType="clickEffect">
                                  <p:stCondLst>
                                    <p:cond delay="0"/>
                                  </p:stCondLst>
                                  <p:childTnLst>
                                    <p:animEffect transition="out" filter="dissolve">
                                      <p:cBhvr>
                                        <p:cTn id="100" dur="500"/>
                                        <p:tgtEl>
                                          <p:spTgt spid="60"/>
                                        </p:tgtEl>
                                      </p:cBhvr>
                                    </p:animEffect>
                                    <p:set>
                                      <p:cBhvr>
                                        <p:cTn id="101" dur="1" fill="hold">
                                          <p:stCondLst>
                                            <p:cond delay="499"/>
                                          </p:stCondLst>
                                        </p:cTn>
                                        <p:tgtEl>
                                          <p:spTgt spid="60"/>
                                        </p:tgtEl>
                                        <p:attrNameLst>
                                          <p:attrName>style.visibility</p:attrName>
                                        </p:attrNameLst>
                                      </p:cBhvr>
                                      <p:to>
                                        <p:strVal val="hidden"/>
                                      </p:to>
                                    </p:set>
                                  </p:childTnLst>
                                </p:cTn>
                              </p:par>
                              <p:par>
                                <p:cTn id="102" presetID="9" presetClass="exit" presetSubtype="0" fill="hold" grpId="0" nodeType="withEffect">
                                  <p:stCondLst>
                                    <p:cond delay="0"/>
                                  </p:stCondLst>
                                  <p:childTnLst>
                                    <p:animEffect transition="out" filter="dissolve">
                                      <p:cBhvr>
                                        <p:cTn id="103" dur="500"/>
                                        <p:tgtEl>
                                          <p:spTgt spid="61"/>
                                        </p:tgtEl>
                                      </p:cBhvr>
                                    </p:animEffect>
                                    <p:set>
                                      <p:cBhvr>
                                        <p:cTn id="104" dur="1" fill="hold">
                                          <p:stCondLst>
                                            <p:cond delay="499"/>
                                          </p:stCondLst>
                                        </p:cTn>
                                        <p:tgtEl>
                                          <p:spTgt spid="61"/>
                                        </p:tgtEl>
                                        <p:attrNameLst>
                                          <p:attrName>style.visibility</p:attrName>
                                        </p:attrNameLst>
                                      </p:cBhvr>
                                      <p:to>
                                        <p:strVal val="hidden"/>
                                      </p:to>
                                    </p:set>
                                  </p:childTnLst>
                                </p:cTn>
                              </p:par>
                              <p:par>
                                <p:cTn id="105" presetID="9" presetClass="exit" presetSubtype="0" fill="hold" grpId="0" nodeType="withEffect">
                                  <p:stCondLst>
                                    <p:cond delay="0"/>
                                  </p:stCondLst>
                                  <p:childTnLst>
                                    <p:animEffect transition="out" filter="dissolve">
                                      <p:cBhvr>
                                        <p:cTn id="106" dur="500"/>
                                        <p:tgtEl>
                                          <p:spTgt spid="62"/>
                                        </p:tgtEl>
                                      </p:cBhvr>
                                    </p:animEffect>
                                    <p:set>
                                      <p:cBhvr>
                                        <p:cTn id="107" dur="1" fill="hold">
                                          <p:stCondLst>
                                            <p:cond delay="499"/>
                                          </p:stCondLst>
                                        </p:cTn>
                                        <p:tgtEl>
                                          <p:spTgt spid="62"/>
                                        </p:tgtEl>
                                        <p:attrNameLst>
                                          <p:attrName>style.visibility</p:attrName>
                                        </p:attrNameLst>
                                      </p:cBhvr>
                                      <p:to>
                                        <p:strVal val="hidden"/>
                                      </p:to>
                                    </p:set>
                                  </p:childTnLst>
                                </p:cTn>
                              </p:par>
                              <p:par>
                                <p:cTn id="108" presetID="9" presetClass="exit" presetSubtype="0" fill="hold" grpId="0" nodeType="withEffect">
                                  <p:stCondLst>
                                    <p:cond delay="0"/>
                                  </p:stCondLst>
                                  <p:childTnLst>
                                    <p:animEffect transition="out" filter="dissolve">
                                      <p:cBhvr>
                                        <p:cTn id="109" dur="500"/>
                                        <p:tgtEl>
                                          <p:spTgt spid="63"/>
                                        </p:tgtEl>
                                      </p:cBhvr>
                                    </p:animEffect>
                                    <p:set>
                                      <p:cBhvr>
                                        <p:cTn id="110" dur="1" fill="hold">
                                          <p:stCondLst>
                                            <p:cond delay="499"/>
                                          </p:stCondLst>
                                        </p:cTn>
                                        <p:tgtEl>
                                          <p:spTgt spid="63"/>
                                        </p:tgtEl>
                                        <p:attrNameLst>
                                          <p:attrName>style.visibility</p:attrName>
                                        </p:attrNameLst>
                                      </p:cBhvr>
                                      <p:to>
                                        <p:strVal val="hidden"/>
                                      </p:to>
                                    </p:set>
                                  </p:childTnLst>
                                </p:cTn>
                              </p:par>
                              <p:par>
                                <p:cTn id="111" presetID="9" presetClass="exit" presetSubtype="0" fill="hold" grpId="0" nodeType="withEffect">
                                  <p:stCondLst>
                                    <p:cond delay="0"/>
                                  </p:stCondLst>
                                  <p:childTnLst>
                                    <p:animEffect transition="out" filter="dissolve">
                                      <p:cBhvr>
                                        <p:cTn id="112" dur="500"/>
                                        <p:tgtEl>
                                          <p:spTgt spid="64"/>
                                        </p:tgtEl>
                                      </p:cBhvr>
                                    </p:animEffect>
                                    <p:set>
                                      <p:cBhvr>
                                        <p:cTn id="113" dur="1" fill="hold">
                                          <p:stCondLst>
                                            <p:cond delay="499"/>
                                          </p:stCondLst>
                                        </p:cTn>
                                        <p:tgtEl>
                                          <p:spTgt spid="64"/>
                                        </p:tgtEl>
                                        <p:attrNameLst>
                                          <p:attrName>style.visibility</p:attrName>
                                        </p:attrNameLst>
                                      </p:cBhvr>
                                      <p:to>
                                        <p:strVal val="hidden"/>
                                      </p:to>
                                    </p:set>
                                  </p:childTnLst>
                                </p:cTn>
                              </p:par>
                              <p:par>
                                <p:cTn id="114" presetID="9" presetClass="exit" presetSubtype="0" fill="hold" grpId="0" nodeType="withEffect">
                                  <p:stCondLst>
                                    <p:cond delay="0"/>
                                  </p:stCondLst>
                                  <p:childTnLst>
                                    <p:animEffect transition="out" filter="dissolve">
                                      <p:cBhvr>
                                        <p:cTn id="115" dur="500"/>
                                        <p:tgtEl>
                                          <p:spTgt spid="65"/>
                                        </p:tgtEl>
                                      </p:cBhvr>
                                    </p:animEffect>
                                    <p:set>
                                      <p:cBhvr>
                                        <p:cTn id="116" dur="1" fill="hold">
                                          <p:stCondLst>
                                            <p:cond delay="499"/>
                                          </p:stCondLst>
                                        </p:cTn>
                                        <p:tgtEl>
                                          <p:spTgt spid="65"/>
                                        </p:tgtEl>
                                        <p:attrNameLst>
                                          <p:attrName>style.visibility</p:attrName>
                                        </p:attrNameLst>
                                      </p:cBhvr>
                                      <p:to>
                                        <p:strVal val="hidden"/>
                                      </p:to>
                                    </p:set>
                                  </p:childTnLst>
                                </p:cTn>
                              </p:par>
                              <p:par>
                                <p:cTn id="117" presetID="10" presetClass="entr" presetSubtype="0" fill="hold" grpId="0" nodeType="withEffect">
                                  <p:stCondLst>
                                    <p:cond delay="0"/>
                                  </p:stCondLst>
                                  <p:childTnLst>
                                    <p:set>
                                      <p:cBhvr>
                                        <p:cTn id="118" dur="1" fill="hold">
                                          <p:stCondLst>
                                            <p:cond delay="0"/>
                                          </p:stCondLst>
                                        </p:cTn>
                                        <p:tgtEl>
                                          <p:spTgt spid="55"/>
                                        </p:tgtEl>
                                        <p:attrNameLst>
                                          <p:attrName>style.visibility</p:attrName>
                                        </p:attrNameLst>
                                      </p:cBhvr>
                                      <p:to>
                                        <p:strVal val="visible"/>
                                      </p:to>
                                    </p:set>
                                    <p:animEffect transition="in" filter="fade">
                                      <p:cBhvr>
                                        <p:cTn id="119" dur="500"/>
                                        <p:tgtEl>
                                          <p:spTgt spid="5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fade">
                                      <p:cBhvr>
                                        <p:cTn id="122" dur="500"/>
                                        <p:tgtEl>
                                          <p:spTgt spid="5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500"/>
                                        <p:tgtEl>
                                          <p:spTgt spid="5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fade">
                                      <p:cBhvr>
                                        <p:cTn id="130" dur="1000"/>
                                        <p:tgtEl>
                                          <p:spTgt spid="49"/>
                                        </p:tgtEl>
                                      </p:cBhvr>
                                    </p:animEffect>
                                  </p:childTnLst>
                                </p:cTn>
                              </p:par>
                              <p:par>
                                <p:cTn id="131" presetID="10" presetClass="exit" presetSubtype="0" fill="hold" grpId="1" nodeType="withEffect">
                                  <p:stCondLst>
                                    <p:cond delay="0"/>
                                  </p:stCondLst>
                                  <p:childTnLst>
                                    <p:animEffect transition="out" filter="fade">
                                      <p:cBhvr>
                                        <p:cTn id="132" dur="500"/>
                                        <p:tgtEl>
                                          <p:spTgt spid="48"/>
                                        </p:tgtEl>
                                      </p:cBhvr>
                                    </p:animEffect>
                                    <p:set>
                                      <p:cBhvr>
                                        <p:cTn id="133" dur="1" fill="hold">
                                          <p:stCondLst>
                                            <p:cond delay="499"/>
                                          </p:stCondLst>
                                        </p:cTn>
                                        <p:tgtEl>
                                          <p:spTgt spid="48"/>
                                        </p:tgtEl>
                                        <p:attrNameLst>
                                          <p:attrName>style.visibility</p:attrName>
                                        </p:attrNameLst>
                                      </p:cBhvr>
                                      <p:to>
                                        <p:strVal val="hidden"/>
                                      </p:to>
                                    </p:set>
                                  </p:childTnLst>
                                </p:cTn>
                              </p:par>
                              <p:par>
                                <p:cTn id="134" presetID="12" presetClass="entr" presetSubtype="4" fill="hold" grpId="0" nodeType="with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slide(fromBottom)">
                                      <p:cBhvr>
                                        <p:cTn id="136" dur="1000"/>
                                        <p:tgtEl>
                                          <p:spTgt spid="12"/>
                                        </p:tgtEl>
                                      </p:cBhvr>
                                    </p:animEffect>
                                  </p:childTnLst>
                                </p:cTn>
                              </p:par>
                            </p:childTnLst>
                          </p:cTn>
                        </p:par>
                        <p:par>
                          <p:cTn id="137" fill="hold">
                            <p:stCondLst>
                              <p:cond delay="1000"/>
                            </p:stCondLst>
                            <p:childTnLst>
                              <p:par>
                                <p:cTn id="138" presetID="10" presetClass="entr" presetSubtype="0" fill="hold" grpId="0" nodeType="afterEffect">
                                  <p:stCondLst>
                                    <p:cond delay="0"/>
                                  </p:stCondLst>
                                  <p:childTnLst>
                                    <p:set>
                                      <p:cBhvr>
                                        <p:cTn id="139" dur="1" fill="hold">
                                          <p:stCondLst>
                                            <p:cond delay="0"/>
                                          </p:stCondLst>
                                        </p:cTn>
                                        <p:tgtEl>
                                          <p:spTgt spid="17"/>
                                        </p:tgtEl>
                                        <p:attrNameLst>
                                          <p:attrName>style.visibility</p:attrName>
                                        </p:attrNameLst>
                                      </p:cBhvr>
                                      <p:to>
                                        <p:strVal val="visible"/>
                                      </p:to>
                                    </p:set>
                                    <p:animEffect transition="in" filter="fade">
                                      <p:cBhvr>
                                        <p:cTn id="140" dur="1000"/>
                                        <p:tgtEl>
                                          <p:spTgt spid="17"/>
                                        </p:tgtEl>
                                      </p:cBhvr>
                                    </p:animEffect>
                                  </p:childTnLst>
                                </p:cTn>
                              </p:par>
                              <p:par>
                                <p:cTn id="141" presetID="10" presetClass="entr" presetSubtype="0" fill="hold" nodeType="with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fade">
                                      <p:cBhvr>
                                        <p:cTn id="143" dur="1000"/>
                                        <p:tgtEl>
                                          <p:spTgt spid="44"/>
                                        </p:tgtEl>
                                      </p:cBhvr>
                                    </p:animEffect>
                                  </p:childTnLst>
                                </p:cTn>
                              </p:par>
                            </p:childTnLst>
                          </p:cTn>
                        </p:par>
                        <p:par>
                          <p:cTn id="144" fill="hold">
                            <p:stCondLst>
                              <p:cond delay="2000"/>
                            </p:stCondLst>
                            <p:childTnLst>
                              <p:par>
                                <p:cTn id="145" presetID="10" presetClass="entr" presetSubtype="0" fill="hold" nodeType="afterEffect">
                                  <p:stCondLst>
                                    <p:cond delay="0"/>
                                  </p:stCondLst>
                                  <p:childTnLst>
                                    <p:set>
                                      <p:cBhvr>
                                        <p:cTn id="146" dur="1" fill="hold">
                                          <p:stCondLst>
                                            <p:cond delay="0"/>
                                          </p:stCondLst>
                                        </p:cTn>
                                        <p:tgtEl>
                                          <p:spTgt spid="29"/>
                                        </p:tgtEl>
                                        <p:attrNameLst>
                                          <p:attrName>style.visibility</p:attrName>
                                        </p:attrNameLst>
                                      </p:cBhvr>
                                      <p:to>
                                        <p:strVal val="visible"/>
                                      </p:to>
                                    </p:set>
                                    <p:animEffect transition="in" filter="fade">
                                      <p:cBhvr>
                                        <p:cTn id="147" dur="1000"/>
                                        <p:tgtEl>
                                          <p:spTgt spid="29"/>
                                        </p:tgtEl>
                                      </p:cBhvr>
                                    </p:animEffect>
                                  </p:childTnLst>
                                </p:cTn>
                              </p:par>
                              <p:par>
                                <p:cTn id="148" presetID="10" presetClass="entr" presetSubtype="0" fill="hold" nodeType="with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fade">
                                      <p:cBhvr>
                                        <p:cTn id="150" dur="10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10"/>
                                        </p:tgtEl>
                                        <p:attrNameLst>
                                          <p:attrName>style.visibility</p:attrName>
                                        </p:attrNameLst>
                                      </p:cBhvr>
                                      <p:to>
                                        <p:strVal val="visible"/>
                                      </p:to>
                                    </p:set>
                                    <p:animEffect transition="in" filter="fade">
                                      <p:cBhvr>
                                        <p:cTn id="155" dur="1000"/>
                                        <p:tgtEl>
                                          <p:spTgt spid="10"/>
                                        </p:tgtEl>
                                      </p:cBhvr>
                                    </p:animEffect>
                                  </p:childTnLst>
                                </p:cTn>
                              </p:par>
                            </p:childTnLst>
                          </p:cTn>
                        </p:par>
                        <p:par>
                          <p:cTn id="156" fill="hold">
                            <p:stCondLst>
                              <p:cond delay="1000"/>
                            </p:stCondLst>
                            <p:childTnLst>
                              <p:par>
                                <p:cTn id="157" presetID="10" presetClass="entr" presetSubtype="0" fill="hold" grpId="0" nodeType="afterEffect">
                                  <p:stCondLst>
                                    <p:cond delay="0"/>
                                  </p:stCondLst>
                                  <p:childTnLst>
                                    <p:set>
                                      <p:cBhvr>
                                        <p:cTn id="158" dur="1" fill="hold">
                                          <p:stCondLst>
                                            <p:cond delay="0"/>
                                          </p:stCondLst>
                                        </p:cTn>
                                        <p:tgtEl>
                                          <p:spTgt spid="9"/>
                                        </p:tgtEl>
                                        <p:attrNameLst>
                                          <p:attrName>style.visibility</p:attrName>
                                        </p:attrNameLst>
                                      </p:cBhvr>
                                      <p:to>
                                        <p:strVal val="visible"/>
                                      </p:to>
                                    </p:set>
                                    <p:animEffect transition="in" filter="fade">
                                      <p:cBhvr>
                                        <p:cTn id="159" dur="1000"/>
                                        <p:tgtEl>
                                          <p:spTgt spid="9"/>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fade">
                                      <p:cBhvr>
                                        <p:cTn id="164" dur="1000"/>
                                        <p:tgtEl>
                                          <p:spTgt spid="52"/>
                                        </p:tgtEl>
                                      </p:cBhvr>
                                    </p:animEffect>
                                  </p:childTnLst>
                                </p:cTn>
                              </p:par>
                              <p:par>
                                <p:cTn id="165" presetID="12" presetClass="entr" presetSubtype="4" fill="hold" grpId="0" nodeType="withEffect">
                                  <p:stCondLst>
                                    <p:cond delay="0"/>
                                  </p:stCondLst>
                                  <p:childTnLst>
                                    <p:set>
                                      <p:cBhvr>
                                        <p:cTn id="166" dur="1" fill="hold">
                                          <p:stCondLst>
                                            <p:cond delay="0"/>
                                          </p:stCondLst>
                                        </p:cTn>
                                        <p:tgtEl>
                                          <p:spTgt spid="31"/>
                                        </p:tgtEl>
                                        <p:attrNameLst>
                                          <p:attrName>style.visibility</p:attrName>
                                        </p:attrNameLst>
                                      </p:cBhvr>
                                      <p:to>
                                        <p:strVal val="visible"/>
                                      </p:to>
                                    </p:set>
                                    <p:animEffect transition="in" filter="slide(fromBottom)">
                                      <p:cBhvr>
                                        <p:cTn id="167" dur="1000"/>
                                        <p:tgtEl>
                                          <p:spTgt spid="31"/>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51"/>
                                        </p:tgtEl>
                                        <p:attrNameLst>
                                          <p:attrName>style.visibility</p:attrName>
                                        </p:attrNameLst>
                                      </p:cBhvr>
                                      <p:to>
                                        <p:strVal val="visible"/>
                                      </p:to>
                                    </p:set>
                                    <p:animEffect transition="in" filter="fade">
                                      <p:cBhvr>
                                        <p:cTn id="172" dur="1000"/>
                                        <p:tgtEl>
                                          <p:spTgt spid="51"/>
                                        </p:tgtEl>
                                      </p:cBhvr>
                                    </p:animEffect>
                                  </p:childTnLst>
                                </p:cTn>
                              </p:par>
                            </p:childTnLst>
                          </p:cTn>
                        </p:par>
                        <p:par>
                          <p:cTn id="173" fill="hold">
                            <p:stCondLst>
                              <p:cond delay="1000"/>
                            </p:stCondLst>
                            <p:childTnLst>
                              <p:par>
                                <p:cTn id="174" presetID="9" presetClass="exit" presetSubtype="0" fill="hold" grpId="1" nodeType="afterEffect">
                                  <p:stCondLst>
                                    <p:cond delay="0"/>
                                  </p:stCondLst>
                                  <p:childTnLst>
                                    <p:animEffect transition="out" filter="dissolve">
                                      <p:cBhvr>
                                        <p:cTn id="175" dur="500"/>
                                        <p:tgtEl>
                                          <p:spTgt spid="52"/>
                                        </p:tgtEl>
                                      </p:cBhvr>
                                    </p:animEffect>
                                    <p:set>
                                      <p:cBhvr>
                                        <p:cTn id="176" dur="1" fill="hold">
                                          <p:stCondLst>
                                            <p:cond delay="499"/>
                                          </p:stCondLst>
                                        </p:cTn>
                                        <p:tgtEl>
                                          <p:spTgt spid="52"/>
                                        </p:tgtEl>
                                        <p:attrNameLst>
                                          <p:attrName>style.visibility</p:attrName>
                                        </p:attrNameLst>
                                      </p:cBhvr>
                                      <p:to>
                                        <p:strVal val="hidden"/>
                                      </p:to>
                                    </p:set>
                                  </p:childTnLst>
                                </p:cTn>
                              </p:par>
                              <p:par>
                                <p:cTn id="177" presetID="12" presetClass="entr" presetSubtype="4" fill="hold" grpId="0" nodeType="withEffect">
                                  <p:stCondLst>
                                    <p:cond delay="0"/>
                                  </p:stCondLst>
                                  <p:childTnLst>
                                    <p:set>
                                      <p:cBhvr>
                                        <p:cTn id="178" dur="1" fill="hold">
                                          <p:stCondLst>
                                            <p:cond delay="0"/>
                                          </p:stCondLst>
                                        </p:cTn>
                                        <p:tgtEl>
                                          <p:spTgt spid="14"/>
                                        </p:tgtEl>
                                        <p:attrNameLst>
                                          <p:attrName>style.visibility</p:attrName>
                                        </p:attrNameLst>
                                      </p:cBhvr>
                                      <p:to>
                                        <p:strVal val="visible"/>
                                      </p:to>
                                    </p:set>
                                    <p:animEffect transition="in" filter="slide(fromBottom)">
                                      <p:cBhvr>
                                        <p:cTn id="179" dur="1000"/>
                                        <p:tgtEl>
                                          <p:spTgt spid="14"/>
                                        </p:tgtEl>
                                      </p:cBhvr>
                                    </p:animEffect>
                                  </p:childTnLst>
                                </p:cTn>
                              </p:par>
                            </p:childTnLst>
                          </p:cTn>
                        </p:par>
                        <p:par>
                          <p:cTn id="180" fill="hold">
                            <p:stCondLst>
                              <p:cond delay="2000"/>
                            </p:stCondLst>
                            <p:childTnLst>
                              <p:par>
                                <p:cTn id="181" presetID="10" presetClass="entr" presetSubtype="0" fill="hold" nodeType="afterEffect">
                                  <p:stCondLst>
                                    <p:cond delay="0"/>
                                  </p:stCondLst>
                                  <p:childTnLst>
                                    <p:set>
                                      <p:cBhvr>
                                        <p:cTn id="182" dur="1" fill="hold">
                                          <p:stCondLst>
                                            <p:cond delay="0"/>
                                          </p:stCondLst>
                                        </p:cTn>
                                        <p:tgtEl>
                                          <p:spTgt spid="53"/>
                                        </p:tgtEl>
                                        <p:attrNameLst>
                                          <p:attrName>style.visibility</p:attrName>
                                        </p:attrNameLst>
                                      </p:cBhvr>
                                      <p:to>
                                        <p:strVal val="visible"/>
                                      </p:to>
                                    </p:set>
                                    <p:animEffect transition="in" filter="fade">
                                      <p:cBhvr>
                                        <p:cTn id="183" dur="1000"/>
                                        <p:tgtEl>
                                          <p:spTgt spid="53"/>
                                        </p:tgtEl>
                                      </p:cBhvr>
                                    </p:animEffect>
                                  </p:childTnLst>
                                </p:cTn>
                              </p:par>
                              <p:par>
                                <p:cTn id="184" presetID="10" presetClass="entr" presetSubtype="0" fill="hold" nodeType="withEffect">
                                  <p:stCondLst>
                                    <p:cond delay="0"/>
                                  </p:stCondLst>
                                  <p:childTnLst>
                                    <p:set>
                                      <p:cBhvr>
                                        <p:cTn id="185" dur="1" fill="hold">
                                          <p:stCondLst>
                                            <p:cond delay="0"/>
                                          </p:stCondLst>
                                        </p:cTn>
                                        <p:tgtEl>
                                          <p:spTgt spid="39"/>
                                        </p:tgtEl>
                                        <p:attrNameLst>
                                          <p:attrName>style.visibility</p:attrName>
                                        </p:attrNameLst>
                                      </p:cBhvr>
                                      <p:to>
                                        <p:strVal val="visible"/>
                                      </p:to>
                                    </p:set>
                                    <p:animEffect transition="in" filter="fade">
                                      <p:cBhvr>
                                        <p:cTn id="186" dur="1000"/>
                                        <p:tgtEl>
                                          <p:spTgt spid="39"/>
                                        </p:tgtEl>
                                      </p:cBhvr>
                                    </p:animEffect>
                                  </p:childTnLst>
                                </p:cTn>
                              </p:par>
                              <p:par>
                                <p:cTn id="187" presetID="10" presetClass="entr" presetSubtype="0" fill="hold" nodeType="withEffect">
                                  <p:stCondLst>
                                    <p:cond delay="0"/>
                                  </p:stCondLst>
                                  <p:childTnLst>
                                    <p:set>
                                      <p:cBhvr>
                                        <p:cTn id="188" dur="1" fill="hold">
                                          <p:stCondLst>
                                            <p:cond delay="0"/>
                                          </p:stCondLst>
                                        </p:cTn>
                                        <p:tgtEl>
                                          <p:spTgt spid="40"/>
                                        </p:tgtEl>
                                        <p:attrNameLst>
                                          <p:attrName>style.visibility</p:attrName>
                                        </p:attrNameLst>
                                      </p:cBhvr>
                                      <p:to>
                                        <p:strVal val="visible"/>
                                      </p:to>
                                    </p:set>
                                    <p:animEffect transition="in" filter="fade">
                                      <p:cBhvr>
                                        <p:cTn id="189" dur="1000"/>
                                        <p:tgtEl>
                                          <p:spTgt spid="40"/>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58"/>
                                        </p:tgtEl>
                                        <p:attrNameLst>
                                          <p:attrName>style.visibility</p:attrName>
                                        </p:attrNameLst>
                                      </p:cBhvr>
                                      <p:to>
                                        <p:strVal val="visible"/>
                                      </p:to>
                                    </p:set>
                                    <p:animEffect transition="in" filter="fade">
                                      <p:cBhvr>
                                        <p:cTn id="194" dur="1000"/>
                                        <p:tgtEl>
                                          <p:spTgt spid="58"/>
                                        </p:tgtEl>
                                      </p:cBhvr>
                                    </p:animEffect>
                                  </p:childTnLst>
                                </p:cTn>
                              </p:par>
                              <p:par>
                                <p:cTn id="195" presetID="10" presetClass="entr" presetSubtype="0" fill="hold" nodeType="withEffect">
                                  <p:stCondLst>
                                    <p:cond delay="0"/>
                                  </p:stCondLst>
                                  <p:childTnLst>
                                    <p:set>
                                      <p:cBhvr>
                                        <p:cTn id="196" dur="1" fill="hold">
                                          <p:stCondLst>
                                            <p:cond delay="0"/>
                                          </p:stCondLst>
                                        </p:cTn>
                                        <p:tgtEl>
                                          <p:spTgt spid="45"/>
                                        </p:tgtEl>
                                        <p:attrNameLst>
                                          <p:attrName>style.visibility</p:attrName>
                                        </p:attrNameLst>
                                      </p:cBhvr>
                                      <p:to>
                                        <p:strVal val="visible"/>
                                      </p:to>
                                    </p:set>
                                    <p:animEffect transition="in" filter="fade">
                                      <p:cBhvr>
                                        <p:cTn id="197" dur="1000"/>
                                        <p:tgtEl>
                                          <p:spTgt spid="45"/>
                                        </p:tgtEl>
                                      </p:cBhvr>
                                    </p:animEffect>
                                  </p:childTnLst>
                                </p:cTn>
                              </p:par>
                            </p:childTnLst>
                          </p:cTn>
                        </p:par>
                        <p:par>
                          <p:cTn id="198" fill="hold">
                            <p:stCondLst>
                              <p:cond delay="1000"/>
                            </p:stCondLst>
                            <p:childTnLst>
                              <p:par>
                                <p:cTn id="199" presetID="9" presetClass="exit" presetSubtype="0" fill="hold" grpId="1" nodeType="afterEffect">
                                  <p:stCondLst>
                                    <p:cond delay="0"/>
                                  </p:stCondLst>
                                  <p:childTnLst>
                                    <p:animEffect transition="out" filter="dissolve">
                                      <p:cBhvr>
                                        <p:cTn id="200" dur="500"/>
                                        <p:tgtEl>
                                          <p:spTgt spid="15"/>
                                        </p:tgtEl>
                                      </p:cBhvr>
                                    </p:animEffect>
                                    <p:set>
                                      <p:cBhvr>
                                        <p:cTn id="201" dur="1" fill="hold">
                                          <p:stCondLst>
                                            <p:cond delay="499"/>
                                          </p:stCondLst>
                                        </p:cTn>
                                        <p:tgtEl>
                                          <p:spTgt spid="15"/>
                                        </p:tgtEl>
                                        <p:attrNameLst>
                                          <p:attrName>style.visibility</p:attrName>
                                        </p:attrNameLst>
                                      </p:cBhvr>
                                      <p:to>
                                        <p:strVal val="hidden"/>
                                      </p:to>
                                    </p:set>
                                  </p:childTnLst>
                                </p:cTn>
                              </p:par>
                              <p:par>
                                <p:cTn id="202" presetID="9" presetClass="exit" presetSubtype="0" fill="hold" grpId="1" nodeType="withEffect">
                                  <p:stCondLst>
                                    <p:cond delay="0"/>
                                  </p:stCondLst>
                                  <p:childTnLst>
                                    <p:animEffect transition="out" filter="dissolve">
                                      <p:cBhvr>
                                        <p:cTn id="203" dur="500"/>
                                        <p:tgtEl>
                                          <p:spTgt spid="16"/>
                                        </p:tgtEl>
                                      </p:cBhvr>
                                    </p:animEffect>
                                    <p:set>
                                      <p:cBhvr>
                                        <p:cTn id="204" dur="1" fill="hold">
                                          <p:stCondLst>
                                            <p:cond delay="499"/>
                                          </p:stCondLst>
                                        </p:cTn>
                                        <p:tgtEl>
                                          <p:spTgt spid="16"/>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42"/>
                                        </p:tgtEl>
                                      </p:cBhvr>
                                    </p:animEffect>
                                    <p:set>
                                      <p:cBhvr>
                                        <p:cTn id="207" dur="1" fill="hold">
                                          <p:stCondLst>
                                            <p:cond delay="499"/>
                                          </p:stCondLst>
                                        </p:cTn>
                                        <p:tgtEl>
                                          <p:spTgt spid="42"/>
                                        </p:tgtEl>
                                        <p:attrNameLst>
                                          <p:attrName>style.visibility</p:attrName>
                                        </p:attrNameLst>
                                      </p:cBhvr>
                                      <p:to>
                                        <p:strVal val="hidden"/>
                                      </p:to>
                                    </p:set>
                                  </p:childTnLst>
                                </p:cTn>
                              </p:par>
                              <p:par>
                                <p:cTn id="208" presetID="9" presetClass="exit" presetSubtype="0" fill="hold" nodeType="withEffect">
                                  <p:stCondLst>
                                    <p:cond delay="0"/>
                                  </p:stCondLst>
                                  <p:childTnLst>
                                    <p:animEffect transition="out" filter="dissolv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9" presetClass="exit" presetSubtype="0" fill="hold" nodeType="withEffect">
                                  <p:stCondLst>
                                    <p:cond delay="0"/>
                                  </p:stCondLst>
                                  <p:childTnLst>
                                    <p:animEffect transition="out" filter="dissolve">
                                      <p:cBhvr>
                                        <p:cTn id="212" dur="500"/>
                                        <p:tgtEl>
                                          <p:spTgt spid="24"/>
                                        </p:tgtEl>
                                      </p:cBhvr>
                                    </p:animEffect>
                                    <p:set>
                                      <p:cBhvr>
                                        <p:cTn id="213" dur="1" fill="hold">
                                          <p:stCondLst>
                                            <p:cond delay="499"/>
                                          </p:stCondLst>
                                        </p:cTn>
                                        <p:tgtEl>
                                          <p:spTgt spid="24"/>
                                        </p:tgtEl>
                                        <p:attrNameLst>
                                          <p:attrName>style.visibility</p:attrName>
                                        </p:attrNameLst>
                                      </p:cBhvr>
                                      <p:to>
                                        <p:strVal val="hidden"/>
                                      </p:to>
                                    </p:set>
                                  </p:childTnLst>
                                </p:cTn>
                              </p:par>
                            </p:childTnLst>
                          </p:cTn>
                        </p:par>
                        <p:par>
                          <p:cTn id="214" fill="hold">
                            <p:stCondLst>
                              <p:cond delay="1500"/>
                            </p:stCondLst>
                            <p:childTnLst>
                              <p:par>
                                <p:cTn id="215" presetID="10" presetClass="entr" presetSubtype="0" fill="hold" grpId="0" nodeType="after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fade">
                                      <p:cBhvr>
                                        <p:cTn id="217" dur="1000"/>
                                        <p:tgtEl>
                                          <p:spTgt spid="59"/>
                                        </p:tgtEl>
                                      </p:cBhvr>
                                    </p:animEffect>
                                  </p:childTnLst>
                                </p:cTn>
                              </p:par>
                              <p:par>
                                <p:cTn id="218" presetID="10" presetClass="entr" presetSubtype="0" fill="hold" nodeType="withEffect">
                                  <p:stCondLst>
                                    <p:cond delay="0"/>
                                  </p:stCondLst>
                                  <p:childTnLst>
                                    <p:set>
                                      <p:cBhvr>
                                        <p:cTn id="219" dur="1" fill="hold">
                                          <p:stCondLst>
                                            <p:cond delay="0"/>
                                          </p:stCondLst>
                                        </p:cTn>
                                        <p:tgtEl>
                                          <p:spTgt spid="46"/>
                                        </p:tgtEl>
                                        <p:attrNameLst>
                                          <p:attrName>style.visibility</p:attrName>
                                        </p:attrNameLst>
                                      </p:cBhvr>
                                      <p:to>
                                        <p:strVal val="visible"/>
                                      </p:to>
                                    </p:set>
                                    <p:animEffect transition="in" filter="fade">
                                      <p:cBhvr>
                                        <p:cTn id="220" dur="1000"/>
                                        <p:tgtEl>
                                          <p:spTgt spid="46"/>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1" nodeType="clickEffect">
                                  <p:stCondLst>
                                    <p:cond delay="0"/>
                                  </p:stCondLst>
                                  <p:childTnLst>
                                    <p:set>
                                      <p:cBhvr>
                                        <p:cTn id="224" dur="1" fill="hold">
                                          <p:stCondLst>
                                            <p:cond delay="0"/>
                                          </p:stCondLst>
                                        </p:cTn>
                                        <p:tgtEl>
                                          <p:spTgt spid="41"/>
                                        </p:tgtEl>
                                        <p:attrNameLst>
                                          <p:attrName>style.visibility</p:attrName>
                                        </p:attrNameLst>
                                      </p:cBhvr>
                                      <p:to>
                                        <p:strVal val="visible"/>
                                      </p:to>
                                    </p:set>
                                    <p:animEffect transition="in" filter="dissolve">
                                      <p:cBhvr>
                                        <p:cTn id="225" dur="500"/>
                                        <p:tgtEl>
                                          <p:spTgt spid="41"/>
                                        </p:tgtEl>
                                      </p:cBhvr>
                                    </p:animEffect>
                                  </p:childTnLst>
                                </p:cTn>
                              </p:par>
                              <p:par>
                                <p:cTn id="226" presetID="9" presetClass="entr" presetSubtype="0" fill="hold" nodeType="withEffect">
                                  <p:stCondLst>
                                    <p:cond delay="0"/>
                                  </p:stCondLst>
                                  <p:childTnLst>
                                    <p:set>
                                      <p:cBhvr>
                                        <p:cTn id="227" dur="1" fill="hold">
                                          <p:stCondLst>
                                            <p:cond delay="0"/>
                                          </p:stCondLst>
                                        </p:cTn>
                                        <p:tgtEl>
                                          <p:spTgt spid="24"/>
                                        </p:tgtEl>
                                        <p:attrNameLst>
                                          <p:attrName>style.visibility</p:attrName>
                                        </p:attrNameLst>
                                      </p:cBhvr>
                                      <p:to>
                                        <p:strVal val="visible"/>
                                      </p:to>
                                    </p:set>
                                    <p:animEffect transition="in" filter="dissolve">
                                      <p:cBhvr>
                                        <p:cTn id="228" dur="500"/>
                                        <p:tgtEl>
                                          <p:spTgt spid="24"/>
                                        </p:tgtEl>
                                      </p:cBhvr>
                                    </p:animEffect>
                                  </p:childTnLst>
                                </p:cTn>
                              </p:par>
                              <p:par>
                                <p:cTn id="229" presetID="9" presetClass="entr" presetSubtype="0" fill="hold" nodeType="withEffect">
                                  <p:stCondLst>
                                    <p:cond delay="0"/>
                                  </p:stCondLst>
                                  <p:childTnLst>
                                    <p:set>
                                      <p:cBhvr>
                                        <p:cTn id="230" dur="1" fill="hold">
                                          <p:stCondLst>
                                            <p:cond delay="0"/>
                                          </p:stCondLst>
                                        </p:cTn>
                                        <p:tgtEl>
                                          <p:spTgt spid="47"/>
                                        </p:tgtEl>
                                        <p:attrNameLst>
                                          <p:attrName>style.visibility</p:attrName>
                                        </p:attrNameLst>
                                      </p:cBhvr>
                                      <p:to>
                                        <p:strVal val="visible"/>
                                      </p:to>
                                    </p:set>
                                    <p:animEffect transition="in" filter="dissolve">
                                      <p:cBhvr>
                                        <p:cTn id="231" dur="500"/>
                                        <p:tgtEl>
                                          <p:spTgt spid="47"/>
                                        </p:tgtEl>
                                      </p:cBhvr>
                                    </p:animEffect>
                                  </p:childTnLst>
                                </p:cTn>
                              </p:par>
                              <p:par>
                                <p:cTn id="232" presetID="12" presetClass="entr" presetSubtype="4" fill="hold" grpId="0" nodeType="withEffect">
                                  <p:stCondLst>
                                    <p:cond delay="0"/>
                                  </p:stCondLst>
                                  <p:childTnLst>
                                    <p:set>
                                      <p:cBhvr>
                                        <p:cTn id="233" dur="1" fill="hold">
                                          <p:stCondLst>
                                            <p:cond delay="0"/>
                                          </p:stCondLst>
                                        </p:cTn>
                                        <p:tgtEl>
                                          <p:spTgt spid="66"/>
                                        </p:tgtEl>
                                        <p:attrNameLst>
                                          <p:attrName>style.visibility</p:attrName>
                                        </p:attrNameLst>
                                      </p:cBhvr>
                                      <p:to>
                                        <p:strVal val="visible"/>
                                      </p:to>
                                    </p:set>
                                    <p:animEffect transition="in" filter="slide(fromBottom)">
                                      <p:cBhvr>
                                        <p:cTn id="234"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1" grpId="0" animBg="1"/>
      <p:bldP spid="60" grpId="0" animBg="1"/>
      <p:bldP spid="49" grpId="0" animBg="1"/>
      <p:bldP spid="50" grpId="0" animBg="1"/>
      <p:bldP spid="50" grpId="1" animBg="1"/>
      <p:bldP spid="9" grpId="0" animBg="1"/>
      <p:bldP spid="10" grpId="0" animBg="1"/>
      <p:bldP spid="11" grpId="0" animBg="1"/>
      <p:bldP spid="12" grpId="0" animBg="1"/>
      <p:bldP spid="13" grpId="0" animBg="1"/>
      <p:bldP spid="14" grpId="0" animBg="1"/>
      <p:bldP spid="15" grpId="0" animBg="1"/>
      <p:bldP spid="15" grpId="1" animBg="1"/>
      <p:bldP spid="16" grpId="0" animBg="1"/>
      <p:bldP spid="16" grpId="1" animBg="1"/>
      <p:bldP spid="17" grpId="0" animBg="1"/>
      <p:bldP spid="31" grpId="0" animBg="1"/>
      <p:bldP spid="42" grpId="0" animBg="1"/>
      <p:bldP spid="42" grpId="1" animBg="1"/>
      <p:bldP spid="48" grpId="0" animBg="1"/>
      <p:bldP spid="48" grpId="1" animBg="1"/>
      <p:bldP spid="51" grpId="0" animBg="1"/>
      <p:bldP spid="52" grpId="0" animBg="1"/>
      <p:bldP spid="52" grpId="1" animBg="1"/>
      <p:bldP spid="55" grpId="0" animBg="1"/>
      <p:bldP spid="56" grpId="0" animBg="1"/>
      <p:bldP spid="57" grpId="0" animBg="1"/>
      <p:bldP spid="58" grpId="0" animBg="1"/>
      <p:bldP spid="59" grpId="0" animBg="1"/>
      <p:bldP spid="63" grpId="0" animBg="1"/>
      <p:bldP spid="64" grpId="0" animBg="1"/>
      <p:bldP spid="65" grpId="0" animBg="1"/>
      <p:bldP spid="66" grpId="0" animBg="1"/>
      <p:bldP spid="41" grpId="0" animBg="1"/>
      <p:bldP spid="4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en-US" sz="3600" i="1" dirty="0" smtClean="0">
                <a:solidFill>
                  <a:schemeClr val="bg1"/>
                </a:solidFill>
                <a:latin typeface="Gill Sans MT" pitchFamily="34" charset="0"/>
              </a:rPr>
              <a:t>BizTalk Server Capabilities</a:t>
            </a: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9" name="Rectangle 8"/>
          <p:cNvSpPr/>
          <p:nvPr/>
        </p:nvSpPr>
        <p:spPr>
          <a:xfrm>
            <a:off x="1181100" y="1905000"/>
            <a:ext cx="1532965" cy="2794747"/>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Management and Operations</a:t>
            </a:r>
            <a:endParaRPr lang="en-US" dirty="0">
              <a:solidFill>
                <a:schemeClr val="bg2">
                  <a:lumMod val="25000"/>
                </a:schemeClr>
              </a:solidFill>
              <a:latin typeface="Gill Sans MT" pitchFamily="34" charset="0"/>
            </a:endParaRPr>
          </a:p>
        </p:txBody>
      </p:sp>
      <p:sp>
        <p:nvSpPr>
          <p:cNvPr id="10" name="Rectangle 9"/>
          <p:cNvSpPr/>
          <p:nvPr/>
        </p:nvSpPr>
        <p:spPr>
          <a:xfrm>
            <a:off x="1181100" y="4894730"/>
            <a:ext cx="1532965" cy="1169894"/>
          </a:xfrm>
          <a:prstGeom prst="rect">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RFID Platform</a:t>
            </a:r>
            <a:endParaRPr lang="en-US" sz="2000" dirty="0">
              <a:solidFill>
                <a:schemeClr val="bg2">
                  <a:lumMod val="25000"/>
                </a:schemeClr>
              </a:solidFill>
              <a:latin typeface="Gill Sans MT" pitchFamily="34" charset="0"/>
            </a:endParaRPr>
          </a:p>
        </p:txBody>
      </p:sp>
      <p:sp>
        <p:nvSpPr>
          <p:cNvPr id="11" name="Rectangle 10"/>
          <p:cNvSpPr/>
          <p:nvPr/>
        </p:nvSpPr>
        <p:spPr>
          <a:xfrm>
            <a:off x="2909047" y="1905000"/>
            <a:ext cx="1559859" cy="1494865"/>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Business Rule Framework</a:t>
            </a:r>
            <a:endParaRPr lang="en-US" sz="2000" dirty="0">
              <a:solidFill>
                <a:schemeClr val="bg2">
                  <a:lumMod val="25000"/>
                </a:schemeClr>
              </a:solidFill>
              <a:latin typeface="Gill Sans MT" pitchFamily="34" charset="0"/>
            </a:endParaRPr>
          </a:p>
        </p:txBody>
      </p:sp>
      <p:sp>
        <p:nvSpPr>
          <p:cNvPr id="12" name="Rectangle 11"/>
          <p:cNvSpPr/>
          <p:nvPr/>
        </p:nvSpPr>
        <p:spPr>
          <a:xfrm>
            <a:off x="4663888" y="1905000"/>
            <a:ext cx="1559859" cy="1494865"/>
          </a:xfrm>
          <a:prstGeom prst="rect">
            <a:avLst/>
          </a:prstGeom>
          <a:gradFill flip="none" rotWithShape="1">
            <a:gsLst>
              <a:gs pos="0">
                <a:srgbClr val="00CC99"/>
              </a:gs>
              <a:gs pos="100000">
                <a:srgbClr val="AFFFEA"/>
              </a:gs>
            </a:gsLst>
            <a:lin ang="16200000" scaled="1"/>
            <a:tileRect/>
          </a:gradFill>
          <a:ln>
            <a:solidFill>
              <a:srgbClr val="00CC99"/>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Business to Business Integration</a:t>
            </a:r>
            <a:endParaRPr lang="en-US" sz="2000" dirty="0">
              <a:solidFill>
                <a:schemeClr val="bg2">
                  <a:lumMod val="25000"/>
                </a:schemeClr>
              </a:solidFill>
              <a:latin typeface="Gill Sans MT" pitchFamily="34" charset="0"/>
            </a:endParaRPr>
          </a:p>
        </p:txBody>
      </p:sp>
      <p:sp>
        <p:nvSpPr>
          <p:cNvPr id="13" name="Rectangle 12"/>
          <p:cNvSpPr/>
          <p:nvPr/>
        </p:nvSpPr>
        <p:spPr>
          <a:xfrm>
            <a:off x="6418729" y="1905000"/>
            <a:ext cx="1477496" cy="2339789"/>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Business Activity Monitoring</a:t>
            </a:r>
          </a:p>
        </p:txBody>
      </p:sp>
      <p:sp>
        <p:nvSpPr>
          <p:cNvPr id="14" name="Rectangle 13"/>
          <p:cNvSpPr/>
          <p:nvPr/>
        </p:nvSpPr>
        <p:spPr>
          <a:xfrm>
            <a:off x="2909047" y="4439771"/>
            <a:ext cx="3314700" cy="1624853"/>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Messaging</a:t>
            </a:r>
            <a:endParaRPr lang="en-US" sz="2000" dirty="0">
              <a:solidFill>
                <a:schemeClr val="bg2">
                  <a:lumMod val="25000"/>
                </a:schemeClr>
              </a:solidFill>
              <a:latin typeface="Gill Sans MT" pitchFamily="34" charset="0"/>
            </a:endParaRPr>
          </a:p>
        </p:txBody>
      </p:sp>
      <p:sp>
        <p:nvSpPr>
          <p:cNvPr id="15" name="Rectangle 14"/>
          <p:cNvSpPr/>
          <p:nvPr/>
        </p:nvSpPr>
        <p:spPr>
          <a:xfrm>
            <a:off x="2909047" y="3529853"/>
            <a:ext cx="3314700" cy="714935"/>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Orchestration</a:t>
            </a:r>
            <a:endParaRPr lang="en-US" sz="2000" dirty="0">
              <a:solidFill>
                <a:schemeClr val="bg2">
                  <a:lumMod val="25000"/>
                </a:schemeClr>
              </a:solidFill>
              <a:latin typeface="Gill Sans MT" pitchFamily="34" charset="0"/>
            </a:endParaRPr>
          </a:p>
        </p:txBody>
      </p:sp>
      <p:sp>
        <p:nvSpPr>
          <p:cNvPr id="16" name="Rectangle 15"/>
          <p:cNvSpPr/>
          <p:nvPr/>
        </p:nvSpPr>
        <p:spPr>
          <a:xfrm>
            <a:off x="6418729" y="4439771"/>
            <a:ext cx="1467971" cy="1624853"/>
          </a:xfrm>
          <a:prstGeom prst="rect">
            <a:avLst/>
          </a:prstGeom>
          <a:gradFill flip="none" rotWithShape="1">
            <a:gsLst>
              <a:gs pos="0">
                <a:srgbClr val="993300"/>
              </a:gs>
              <a:gs pos="100000">
                <a:srgbClr val="FFA071"/>
              </a:gs>
            </a:gsLst>
            <a:lin ang="16200000" scaled="1"/>
            <a:tileRect/>
          </a:gradFill>
          <a:ln>
            <a:solidFill>
              <a:srgbClr val="9933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Tools</a:t>
            </a:r>
            <a:endParaRPr lang="en-US" sz="2000" dirty="0">
              <a:solidFill>
                <a:schemeClr val="bg2">
                  <a:lumMod val="25000"/>
                </a:schemeClr>
              </a:solidFill>
              <a:latin typeface="Gill Sans MT" pitchFamily="34" charset="0"/>
            </a:endParaRPr>
          </a:p>
        </p:txBody>
      </p:sp>
      <p:grpSp>
        <p:nvGrpSpPr>
          <p:cNvPr id="17" name="Group 16"/>
          <p:cNvGrpSpPr/>
          <p:nvPr/>
        </p:nvGrpSpPr>
        <p:grpSpPr>
          <a:xfrm>
            <a:off x="7429500" y="230188"/>
            <a:ext cx="1333500" cy="836706"/>
            <a:chOff x="3362325" y="1905000"/>
            <a:chExt cx="6629400" cy="4159624"/>
          </a:xfrm>
        </p:grpSpPr>
        <p:sp>
          <p:nvSpPr>
            <p:cNvPr id="18" name="Rectangle 17"/>
            <p:cNvSpPr/>
            <p:nvPr/>
          </p:nvSpPr>
          <p:spPr>
            <a:xfrm>
              <a:off x="3362325" y="1905000"/>
              <a:ext cx="1494865" cy="2794747"/>
            </a:xfrm>
            <a:prstGeom prst="rect">
              <a:avLst/>
            </a:prstGeom>
            <a:gradFill flip="none" rotWithShape="1">
              <a:gsLst>
                <a:gs pos="0">
                  <a:srgbClr val="92D050"/>
                </a:gs>
                <a:gs pos="100000">
                  <a:srgbClr val="DBF2C4"/>
                </a:gs>
              </a:gsLst>
              <a:lin ang="16200000" scaled="1"/>
              <a:tileRect/>
            </a:gradFill>
            <a:ln w="3175">
              <a:solidFill>
                <a:srgbClr val="A7DF6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Gill Sans MT" pitchFamily="34" charset="0"/>
              </a:endParaRPr>
            </a:p>
          </p:txBody>
        </p:sp>
        <p:sp>
          <p:nvSpPr>
            <p:cNvPr id="19" name="Rectangle 18"/>
            <p:cNvSpPr/>
            <p:nvPr/>
          </p:nvSpPr>
          <p:spPr>
            <a:xfrm>
              <a:off x="3362325" y="4894730"/>
              <a:ext cx="1494865" cy="1169894"/>
            </a:xfrm>
            <a:prstGeom prst="rect">
              <a:avLst/>
            </a:prstGeom>
            <a:gradFill flip="none" rotWithShape="1">
              <a:gsLst>
                <a:gs pos="0">
                  <a:srgbClr val="BFBFBF"/>
                </a:gs>
                <a:gs pos="100000">
                  <a:srgbClr val="EAEAEA"/>
                </a:gs>
              </a:gsLst>
              <a:lin ang="16200000" scaled="1"/>
              <a:tileRect/>
            </a:gra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0" name="Rectangle 19"/>
            <p:cNvSpPr/>
            <p:nvPr/>
          </p:nvSpPr>
          <p:spPr>
            <a:xfrm>
              <a:off x="5052172" y="1905000"/>
              <a:ext cx="1559859" cy="1494865"/>
            </a:xfrm>
            <a:prstGeom prst="rect">
              <a:avLst/>
            </a:prstGeom>
            <a:gradFill flip="none" rotWithShape="1">
              <a:gsLst>
                <a:gs pos="0">
                  <a:schemeClr val="accent6">
                    <a:lumMod val="60000"/>
                    <a:lumOff val="40000"/>
                  </a:schemeClr>
                </a:gs>
                <a:gs pos="100000">
                  <a:srgbClr val="EEDDFF"/>
                </a:gs>
              </a:gsLst>
              <a:lin ang="16200000" scaled="1"/>
              <a:tileRect/>
            </a:gradFill>
            <a:ln w="3175">
              <a:solidFill>
                <a:srgbClr val="CC99F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1" name="Rectangle 20"/>
            <p:cNvSpPr/>
            <p:nvPr/>
          </p:nvSpPr>
          <p:spPr>
            <a:xfrm>
              <a:off x="6807013" y="1905000"/>
              <a:ext cx="1559859" cy="1494865"/>
            </a:xfrm>
            <a:prstGeom prst="rect">
              <a:avLst/>
            </a:prstGeom>
            <a:gradFill flip="none" rotWithShape="1">
              <a:gsLst>
                <a:gs pos="0">
                  <a:srgbClr val="00CC99"/>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2" name="Rectangle 21"/>
            <p:cNvSpPr/>
            <p:nvPr/>
          </p:nvSpPr>
          <p:spPr>
            <a:xfrm>
              <a:off x="8561854" y="1905000"/>
              <a:ext cx="1429871" cy="2339789"/>
            </a:xfrm>
            <a:prstGeom prst="rect">
              <a:avLst/>
            </a:prstGeom>
            <a:gradFill flip="none" rotWithShape="1">
              <a:gsLst>
                <a:gs pos="0">
                  <a:srgbClr val="FFC000"/>
                </a:gs>
                <a:gs pos="100000">
                  <a:srgbClr val="FFE79B"/>
                </a:gs>
              </a:gsLst>
              <a:lin ang="16200000" scaled="1"/>
              <a:tileRect/>
            </a:gradFill>
            <a:ln w="3175">
              <a:solidFill>
                <a:srgbClr val="FFC0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Gill Sans MT" pitchFamily="34" charset="0"/>
              </a:endParaRPr>
            </a:p>
          </p:txBody>
        </p:sp>
        <p:sp>
          <p:nvSpPr>
            <p:cNvPr id="23" name="Rectangle 22"/>
            <p:cNvSpPr/>
            <p:nvPr/>
          </p:nvSpPr>
          <p:spPr>
            <a:xfrm>
              <a:off x="5052172" y="4439771"/>
              <a:ext cx="3314700" cy="1624853"/>
            </a:xfrm>
            <a:prstGeom prst="rect">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4" name="Rectangle 23"/>
            <p:cNvSpPr/>
            <p:nvPr/>
          </p:nvSpPr>
          <p:spPr>
            <a:xfrm>
              <a:off x="5052173" y="3572735"/>
              <a:ext cx="3314700" cy="714936"/>
            </a:xfrm>
            <a:prstGeom prst="rect">
              <a:avLst/>
            </a:prstGeom>
            <a:gradFill flip="none" rotWithShape="1">
              <a:gsLst>
                <a:gs pos="0">
                  <a:srgbClr val="FF6600"/>
                </a:gs>
                <a:gs pos="100000">
                  <a:srgbClr val="FFCFAF"/>
                </a:gs>
              </a:gsLst>
              <a:lin ang="16200000" scaled="1"/>
              <a:tileRect/>
            </a:gradFill>
            <a:ln w="3175">
              <a:solidFill>
                <a:srgbClr val="FF66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5" name="Rectangle 24"/>
            <p:cNvSpPr/>
            <p:nvPr/>
          </p:nvSpPr>
          <p:spPr>
            <a:xfrm>
              <a:off x="8561854" y="4439771"/>
              <a:ext cx="1429871" cy="1624853"/>
            </a:xfrm>
            <a:prstGeom prst="rect">
              <a:avLst/>
            </a:prstGeom>
            <a:gradFill flip="none" rotWithShape="1">
              <a:gsLst>
                <a:gs pos="0">
                  <a:srgbClr val="993300"/>
                </a:gs>
                <a:gs pos="100000">
                  <a:srgbClr val="FFA071"/>
                </a:gs>
              </a:gsLst>
              <a:lin ang="16200000" scaled="1"/>
              <a:tileRect/>
            </a:gradFill>
            <a:ln w="3175">
              <a:solidFill>
                <a:srgbClr val="9933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err="1" smtClean="0">
                <a:solidFill>
                  <a:schemeClr val="bg1"/>
                </a:solidFill>
                <a:latin typeface="Gill Sans MT" pitchFamily="34" charset="0"/>
              </a:rPr>
              <a:t>Messagging</a:t>
            </a: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10" name="Rectangle 9"/>
          <p:cNvSpPr/>
          <p:nvPr/>
        </p:nvSpPr>
        <p:spPr>
          <a:xfrm>
            <a:off x="2838474" y="4986625"/>
            <a:ext cx="5019674" cy="1085581"/>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Pluggable Adapters</a:t>
            </a:r>
          </a:p>
        </p:txBody>
      </p:sp>
      <p:sp>
        <p:nvSpPr>
          <p:cNvPr id="11" name="Rectangle 10"/>
          <p:cNvSpPr/>
          <p:nvPr/>
        </p:nvSpPr>
        <p:spPr>
          <a:xfrm>
            <a:off x="1171575" y="3688781"/>
            <a:ext cx="1571625" cy="2378375"/>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Service Enablement</a:t>
            </a:r>
          </a:p>
        </p:txBody>
      </p:sp>
      <p:sp>
        <p:nvSpPr>
          <p:cNvPr id="12" name="Rectangle 11"/>
          <p:cNvSpPr/>
          <p:nvPr/>
        </p:nvSpPr>
        <p:spPr>
          <a:xfrm>
            <a:off x="2828925" y="3688781"/>
            <a:ext cx="1416246" cy="1189187"/>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Enterprise Single Sign-On</a:t>
            </a:r>
          </a:p>
        </p:txBody>
      </p:sp>
      <p:sp>
        <p:nvSpPr>
          <p:cNvPr id="13" name="Rectangle 12"/>
          <p:cNvSpPr/>
          <p:nvPr/>
        </p:nvSpPr>
        <p:spPr>
          <a:xfrm>
            <a:off x="4346274" y="3688781"/>
            <a:ext cx="1463975" cy="1189187"/>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Message Security</a:t>
            </a:r>
          </a:p>
        </p:txBody>
      </p:sp>
      <p:sp>
        <p:nvSpPr>
          <p:cNvPr id="14" name="Rectangle 13"/>
          <p:cNvSpPr/>
          <p:nvPr/>
        </p:nvSpPr>
        <p:spPr>
          <a:xfrm>
            <a:off x="5909813" y="3688781"/>
            <a:ext cx="1938787" cy="1189187"/>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Message Assembly/</a:t>
            </a:r>
            <a:br>
              <a:rPr lang="en-US" sz="2000" dirty="0" smtClean="0">
                <a:solidFill>
                  <a:schemeClr val="bg2">
                    <a:lumMod val="25000"/>
                  </a:schemeClr>
                </a:solidFill>
                <a:latin typeface="Gill Sans MT" pitchFamily="34" charset="0"/>
              </a:rPr>
            </a:br>
            <a:r>
              <a:rPr lang="en-US" sz="2000" dirty="0" smtClean="0">
                <a:solidFill>
                  <a:schemeClr val="bg2">
                    <a:lumMod val="25000"/>
                  </a:schemeClr>
                </a:solidFill>
                <a:latin typeface="Gill Sans MT" pitchFamily="34" charset="0"/>
              </a:rPr>
              <a:t>Disassembly</a:t>
            </a:r>
          </a:p>
          <a:p>
            <a:pPr algn="ctr">
              <a:buFont typeface="Arial" pitchFamily="34" charset="0"/>
              <a:buChar char="•"/>
            </a:pPr>
            <a:endParaRPr lang="en-US" sz="2000" dirty="0" smtClean="0">
              <a:solidFill>
                <a:schemeClr val="bg2">
                  <a:lumMod val="25000"/>
                </a:schemeClr>
              </a:solidFill>
              <a:latin typeface="Gill Sans MT" pitchFamily="34" charset="0"/>
            </a:endParaRPr>
          </a:p>
        </p:txBody>
      </p:sp>
      <p:grpSp>
        <p:nvGrpSpPr>
          <p:cNvPr id="18" name="Group 17"/>
          <p:cNvGrpSpPr/>
          <p:nvPr/>
        </p:nvGrpSpPr>
        <p:grpSpPr>
          <a:xfrm>
            <a:off x="7429500" y="230188"/>
            <a:ext cx="1333500" cy="836706"/>
            <a:chOff x="3362325" y="1905000"/>
            <a:chExt cx="6629400" cy="4159624"/>
          </a:xfrm>
        </p:grpSpPr>
        <p:sp>
          <p:nvSpPr>
            <p:cNvPr id="19" name="Rectangle 18"/>
            <p:cNvSpPr/>
            <p:nvPr/>
          </p:nvSpPr>
          <p:spPr>
            <a:xfrm>
              <a:off x="3362325" y="1905000"/>
              <a:ext cx="1494865" cy="2794747"/>
            </a:xfrm>
            <a:prstGeom prst="rect">
              <a:avLst/>
            </a:prstGeom>
            <a:solidFill>
              <a:schemeClr val="bg1">
                <a:alpha val="50000"/>
              </a:schemeClr>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0" name="Rectangle 19"/>
            <p:cNvSpPr/>
            <p:nvPr/>
          </p:nvSpPr>
          <p:spPr>
            <a:xfrm>
              <a:off x="3362325" y="4894730"/>
              <a:ext cx="1494865" cy="1169894"/>
            </a:xfrm>
            <a:prstGeom prst="rect">
              <a:avLst/>
            </a:prstGeom>
            <a:solidFill>
              <a:schemeClr val="bg1">
                <a:alpha val="50000"/>
              </a:schemeClr>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1" name="Rectangle 20"/>
            <p:cNvSpPr/>
            <p:nvPr/>
          </p:nvSpPr>
          <p:spPr>
            <a:xfrm>
              <a:off x="5052172" y="1905000"/>
              <a:ext cx="1559859" cy="1494865"/>
            </a:xfrm>
            <a:prstGeom prst="rect">
              <a:avLst/>
            </a:prstGeom>
            <a:solidFill>
              <a:schemeClr val="bg1">
                <a:alpha val="50000"/>
              </a:schemeClr>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2" name="Rectangle 21"/>
            <p:cNvSpPr/>
            <p:nvPr/>
          </p:nvSpPr>
          <p:spPr>
            <a:xfrm>
              <a:off x="6807013" y="1905000"/>
              <a:ext cx="1559859" cy="1494865"/>
            </a:xfrm>
            <a:prstGeom prst="rect">
              <a:avLst/>
            </a:prstGeom>
            <a:solidFill>
              <a:schemeClr val="bg1">
                <a:alpha val="50000"/>
              </a:schemeClr>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3" name="Rectangle 22"/>
            <p:cNvSpPr/>
            <p:nvPr/>
          </p:nvSpPr>
          <p:spPr>
            <a:xfrm>
              <a:off x="8561854" y="1905000"/>
              <a:ext cx="1429871" cy="2339789"/>
            </a:xfrm>
            <a:prstGeom prst="rect">
              <a:avLst/>
            </a:prstGeom>
            <a:solidFill>
              <a:schemeClr val="bg1">
                <a:alpha val="50000"/>
              </a:schemeClr>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Gill Sans MT" pitchFamily="34" charset="0"/>
              </a:endParaRPr>
            </a:p>
          </p:txBody>
        </p:sp>
        <p:sp>
          <p:nvSpPr>
            <p:cNvPr id="24" name="Rectangle 23"/>
            <p:cNvSpPr/>
            <p:nvPr/>
          </p:nvSpPr>
          <p:spPr>
            <a:xfrm>
              <a:off x="5052172" y="4439771"/>
              <a:ext cx="3314700" cy="1624853"/>
            </a:xfrm>
            <a:prstGeom prst="rect">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5" name="Rectangle 24"/>
            <p:cNvSpPr/>
            <p:nvPr/>
          </p:nvSpPr>
          <p:spPr>
            <a:xfrm>
              <a:off x="5052173" y="3572735"/>
              <a:ext cx="3314700" cy="714936"/>
            </a:xfrm>
            <a:prstGeom prst="rect">
              <a:avLst/>
            </a:prstGeom>
            <a:solidFill>
              <a:schemeClr val="bg1">
                <a:alpha val="50000"/>
              </a:schemeClr>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6" name="Rectangle 25"/>
            <p:cNvSpPr/>
            <p:nvPr/>
          </p:nvSpPr>
          <p:spPr>
            <a:xfrm>
              <a:off x="8561854" y="4439771"/>
              <a:ext cx="1429871" cy="1624853"/>
            </a:xfrm>
            <a:prstGeom prst="rect">
              <a:avLst/>
            </a:prstGeom>
            <a:solidFill>
              <a:schemeClr val="bg1">
                <a:alpha val="50000"/>
              </a:schemeClr>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grpSp>
      <p:sp>
        <p:nvSpPr>
          <p:cNvPr id="31" name="Rectangle 30"/>
          <p:cNvSpPr/>
          <p:nvPr/>
        </p:nvSpPr>
        <p:spPr>
          <a:xfrm>
            <a:off x="1181100" y="1905000"/>
            <a:ext cx="2192955" cy="1685925"/>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Inbound</a:t>
            </a:r>
          </a:p>
        </p:txBody>
      </p:sp>
      <p:sp>
        <p:nvSpPr>
          <p:cNvPr id="35" name="Rectangle 34"/>
          <p:cNvSpPr/>
          <p:nvPr/>
        </p:nvSpPr>
        <p:spPr>
          <a:xfrm>
            <a:off x="3470695" y="1905000"/>
            <a:ext cx="2339556" cy="1685925"/>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Durable Messaging</a:t>
            </a:r>
          </a:p>
        </p:txBody>
      </p:sp>
      <p:sp>
        <p:nvSpPr>
          <p:cNvPr id="36" name="Rectangle 35"/>
          <p:cNvSpPr/>
          <p:nvPr/>
        </p:nvSpPr>
        <p:spPr>
          <a:xfrm>
            <a:off x="5909813" y="1905000"/>
            <a:ext cx="1938787" cy="1685925"/>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Outbound</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428564" y="285728"/>
            <a:ext cx="8715436" cy="646331"/>
          </a:xfrm>
          <a:prstGeom prst="rect">
            <a:avLst/>
          </a:prstGeom>
          <a:noFill/>
        </p:spPr>
        <p:txBody>
          <a:bodyPr wrap="square" rtlCol="0">
            <a:spAutoFit/>
          </a:bodyPr>
          <a:lstStyle/>
          <a:p>
            <a:pPr marL="514350" lvl="0" indent="-514350"/>
            <a:r>
              <a:rPr lang="en-US" sz="3600" i="1" dirty="0" smtClean="0">
                <a:solidFill>
                  <a:schemeClr val="bg1"/>
                </a:solidFill>
                <a:latin typeface="Gill Sans MT" pitchFamily="34" charset="0"/>
              </a:rPr>
              <a:t>Orchestration Service composition</a:t>
            </a: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7" name="Rectangle 6"/>
          <p:cNvSpPr/>
          <p:nvPr/>
        </p:nvSpPr>
        <p:spPr>
          <a:xfrm>
            <a:off x="416610" y="1724028"/>
            <a:ext cx="1905000" cy="2133600"/>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Flow Control</a:t>
            </a:r>
            <a:endParaRPr lang="en-US" sz="2000" dirty="0">
              <a:solidFill>
                <a:schemeClr val="bg2">
                  <a:lumMod val="25000"/>
                </a:schemeClr>
              </a:solidFill>
              <a:latin typeface="Gill Sans MT" pitchFamily="34" charset="0"/>
            </a:endParaRPr>
          </a:p>
        </p:txBody>
      </p:sp>
      <p:sp>
        <p:nvSpPr>
          <p:cNvPr id="8" name="Rectangle 7"/>
          <p:cNvSpPr/>
          <p:nvPr/>
        </p:nvSpPr>
        <p:spPr>
          <a:xfrm>
            <a:off x="2552157" y="1724028"/>
            <a:ext cx="1905000" cy="2133600"/>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Port Binding</a:t>
            </a:r>
            <a:endParaRPr lang="en-US" sz="2000" dirty="0">
              <a:solidFill>
                <a:schemeClr val="bg2">
                  <a:lumMod val="25000"/>
                </a:schemeClr>
              </a:solidFill>
              <a:latin typeface="Gill Sans MT" pitchFamily="34" charset="0"/>
            </a:endParaRPr>
          </a:p>
        </p:txBody>
      </p:sp>
      <p:sp>
        <p:nvSpPr>
          <p:cNvPr id="9" name="Rectangle 8"/>
          <p:cNvSpPr/>
          <p:nvPr/>
        </p:nvSpPr>
        <p:spPr>
          <a:xfrm>
            <a:off x="4687704" y="1724028"/>
            <a:ext cx="1905000" cy="2133600"/>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Scopes</a:t>
            </a:r>
            <a:endParaRPr lang="en-US" sz="2000" dirty="0">
              <a:solidFill>
                <a:schemeClr val="bg2">
                  <a:lumMod val="25000"/>
                </a:schemeClr>
              </a:solidFill>
              <a:latin typeface="Gill Sans MT" pitchFamily="34" charset="0"/>
            </a:endParaRPr>
          </a:p>
        </p:txBody>
      </p:sp>
      <p:sp>
        <p:nvSpPr>
          <p:cNvPr id="10" name="Rectangle 9"/>
          <p:cNvSpPr/>
          <p:nvPr/>
        </p:nvSpPr>
        <p:spPr>
          <a:xfrm>
            <a:off x="6823252" y="1724028"/>
            <a:ext cx="1905000" cy="2133600"/>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Design Patterns</a:t>
            </a:r>
            <a:endParaRPr lang="en-US" sz="2000" dirty="0">
              <a:solidFill>
                <a:schemeClr val="bg2">
                  <a:lumMod val="25000"/>
                </a:schemeClr>
              </a:solidFill>
              <a:latin typeface="Gill Sans MT" pitchFamily="34" charset="0"/>
            </a:endParaRPr>
          </a:p>
        </p:txBody>
      </p:sp>
      <p:grpSp>
        <p:nvGrpSpPr>
          <p:cNvPr id="11" name="Group 10"/>
          <p:cNvGrpSpPr/>
          <p:nvPr/>
        </p:nvGrpSpPr>
        <p:grpSpPr>
          <a:xfrm>
            <a:off x="7429500" y="230188"/>
            <a:ext cx="1333500" cy="836706"/>
            <a:chOff x="3362325" y="1905000"/>
            <a:chExt cx="6629400" cy="4159624"/>
          </a:xfrm>
        </p:grpSpPr>
        <p:sp>
          <p:nvSpPr>
            <p:cNvPr id="12" name="Rectangle 11"/>
            <p:cNvSpPr/>
            <p:nvPr/>
          </p:nvSpPr>
          <p:spPr>
            <a:xfrm>
              <a:off x="3362325" y="1905000"/>
              <a:ext cx="1494865" cy="2794747"/>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3" name="Rectangle 12"/>
            <p:cNvSpPr/>
            <p:nvPr/>
          </p:nvSpPr>
          <p:spPr>
            <a:xfrm>
              <a:off x="3362325" y="4894730"/>
              <a:ext cx="1494865" cy="1169894"/>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4" name="Rectangle 13"/>
            <p:cNvSpPr/>
            <p:nvPr/>
          </p:nvSpPr>
          <p:spPr>
            <a:xfrm>
              <a:off x="5052172" y="1905000"/>
              <a:ext cx="1559859" cy="1494865"/>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5" name="Rectangle 14"/>
            <p:cNvSpPr/>
            <p:nvPr/>
          </p:nvSpPr>
          <p:spPr>
            <a:xfrm>
              <a:off x="6807013" y="1905000"/>
              <a:ext cx="1559859" cy="1494865"/>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6" name="Rectangle 15"/>
            <p:cNvSpPr/>
            <p:nvPr/>
          </p:nvSpPr>
          <p:spPr>
            <a:xfrm>
              <a:off x="8561854" y="1905000"/>
              <a:ext cx="1429871" cy="2339789"/>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Gill Sans MT" pitchFamily="34" charset="0"/>
              </a:endParaRPr>
            </a:p>
          </p:txBody>
        </p:sp>
        <p:sp>
          <p:nvSpPr>
            <p:cNvPr id="17" name="Rectangle 16"/>
            <p:cNvSpPr/>
            <p:nvPr/>
          </p:nvSpPr>
          <p:spPr>
            <a:xfrm>
              <a:off x="5052172" y="4439771"/>
              <a:ext cx="3314700" cy="1624853"/>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8" name="Rectangle 17"/>
            <p:cNvSpPr/>
            <p:nvPr/>
          </p:nvSpPr>
          <p:spPr>
            <a:xfrm>
              <a:off x="5052173" y="3572735"/>
              <a:ext cx="3314700" cy="714936"/>
            </a:xfrm>
            <a:prstGeom prst="rect">
              <a:avLst/>
            </a:prstGeom>
            <a:gradFill flip="none" rotWithShape="1">
              <a:gsLst>
                <a:gs pos="0">
                  <a:srgbClr val="FF6600"/>
                </a:gs>
                <a:gs pos="100000">
                  <a:srgbClr val="FFCFAF"/>
                </a:gs>
              </a:gsLst>
              <a:lin ang="16200000" scaled="1"/>
              <a:tileRect/>
            </a:gradFill>
            <a:ln w="3175">
              <a:solidFill>
                <a:srgbClr val="FF66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9" name="Rectangle 18"/>
            <p:cNvSpPr/>
            <p:nvPr/>
          </p:nvSpPr>
          <p:spPr>
            <a:xfrm>
              <a:off x="8561854" y="4439771"/>
              <a:ext cx="1429871" cy="1624853"/>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grpSp>
      <p:grpSp>
        <p:nvGrpSpPr>
          <p:cNvPr id="57" name="Group 56"/>
          <p:cNvGrpSpPr/>
          <p:nvPr/>
        </p:nvGrpSpPr>
        <p:grpSpPr>
          <a:xfrm>
            <a:off x="3000364" y="4000504"/>
            <a:ext cx="3329645" cy="2619617"/>
            <a:chOff x="5029200" y="3581400"/>
            <a:chExt cx="3910010" cy="3189287"/>
          </a:xfrm>
        </p:grpSpPr>
        <p:sp>
          <p:nvSpPr>
            <p:cNvPr id="20" name="Line 19"/>
            <p:cNvSpPr>
              <a:spLocks noChangeShapeType="1"/>
            </p:cNvSpPr>
            <p:nvPr/>
          </p:nvSpPr>
          <p:spPr bwMode="auto">
            <a:xfrm flipH="1" flipV="1">
              <a:off x="5848709" y="4675518"/>
              <a:ext cx="612475" cy="181153"/>
            </a:xfrm>
            <a:prstGeom prst="line">
              <a:avLst/>
            </a:prstGeom>
            <a:noFill/>
            <a:ln w="38100">
              <a:solidFill>
                <a:schemeClr val="folHlink"/>
              </a:solidFill>
              <a:prstDash val="sysDot"/>
              <a:round/>
              <a:headEnd type="stealth" w="lg" len="lg"/>
              <a:tailEnd type="stealth" w="lg" len="lg"/>
            </a:ln>
          </p:spPr>
          <p:txBody>
            <a:bodyPr wrap="square" lIns="92075" tIns="46038" rIns="92075" bIns="46038" anchor="ctr">
              <a:spAutoFit/>
            </a:bodyPr>
            <a:lstStyle/>
            <a:p>
              <a:endParaRPr lang="en-US">
                <a:solidFill>
                  <a:schemeClr val="accent3">
                    <a:lumMod val="20000"/>
                    <a:lumOff val="80000"/>
                  </a:schemeClr>
                </a:solidFill>
              </a:endParaRPr>
            </a:p>
          </p:txBody>
        </p:sp>
        <p:sp>
          <p:nvSpPr>
            <p:cNvPr id="21" name="Line 20"/>
            <p:cNvSpPr>
              <a:spLocks noChangeShapeType="1"/>
            </p:cNvSpPr>
            <p:nvPr/>
          </p:nvSpPr>
          <p:spPr bwMode="auto">
            <a:xfrm flipH="1">
              <a:off x="6426678" y="5469147"/>
              <a:ext cx="293297" cy="517586"/>
            </a:xfrm>
            <a:prstGeom prst="line">
              <a:avLst/>
            </a:prstGeom>
            <a:noFill/>
            <a:ln w="38100">
              <a:solidFill>
                <a:schemeClr val="folHlink"/>
              </a:solidFill>
              <a:prstDash val="sysDot"/>
              <a:round/>
              <a:headEnd type="stealth" w="lg" len="lg"/>
              <a:tailEnd type="stealth" w="lg" len="lg"/>
            </a:ln>
          </p:spPr>
          <p:txBody>
            <a:bodyPr wrap="square" lIns="92075" tIns="46038" rIns="92075" bIns="46038" anchor="ctr">
              <a:spAutoFit/>
            </a:bodyPr>
            <a:lstStyle/>
            <a:p>
              <a:endParaRPr lang="en-US">
                <a:solidFill>
                  <a:schemeClr val="accent3">
                    <a:lumMod val="20000"/>
                    <a:lumOff val="80000"/>
                  </a:schemeClr>
                </a:solidFill>
              </a:endParaRPr>
            </a:p>
          </p:txBody>
        </p:sp>
        <p:sp>
          <p:nvSpPr>
            <p:cNvPr id="22" name="Line 21"/>
            <p:cNvSpPr>
              <a:spLocks noChangeShapeType="1"/>
            </p:cNvSpPr>
            <p:nvPr/>
          </p:nvSpPr>
          <p:spPr bwMode="auto">
            <a:xfrm flipH="1">
              <a:off x="7220309" y="4554747"/>
              <a:ext cx="457200" cy="327804"/>
            </a:xfrm>
            <a:prstGeom prst="line">
              <a:avLst/>
            </a:prstGeom>
            <a:noFill/>
            <a:ln w="38100">
              <a:solidFill>
                <a:schemeClr val="folHlink"/>
              </a:solidFill>
              <a:prstDash val="sysDot"/>
              <a:round/>
              <a:headEnd type="stealth" w="lg" len="lg"/>
              <a:tailEnd type="stealth" w="lg" len="lg"/>
            </a:ln>
          </p:spPr>
          <p:txBody>
            <a:bodyPr wrap="square" lIns="92075" tIns="46038" rIns="92075" bIns="46038" anchor="ctr">
              <a:spAutoFit/>
            </a:bodyPr>
            <a:lstStyle/>
            <a:p>
              <a:endParaRPr lang="en-US">
                <a:solidFill>
                  <a:schemeClr val="accent3">
                    <a:lumMod val="20000"/>
                    <a:lumOff val="80000"/>
                  </a:schemeClr>
                </a:solidFill>
              </a:endParaRPr>
            </a:p>
          </p:txBody>
        </p:sp>
        <p:sp>
          <p:nvSpPr>
            <p:cNvPr id="23" name="Line 45"/>
            <p:cNvSpPr>
              <a:spLocks noChangeShapeType="1"/>
            </p:cNvSpPr>
            <p:nvPr/>
          </p:nvSpPr>
          <p:spPr bwMode="auto">
            <a:xfrm>
              <a:off x="6435307" y="4002657"/>
              <a:ext cx="267418" cy="483078"/>
            </a:xfrm>
            <a:prstGeom prst="line">
              <a:avLst/>
            </a:prstGeom>
            <a:noFill/>
            <a:ln w="38100">
              <a:solidFill>
                <a:schemeClr val="folHlink"/>
              </a:solidFill>
              <a:prstDash val="sysDot"/>
              <a:round/>
              <a:headEnd type="stealth" w="lg" len="lg"/>
              <a:tailEnd type="stealth" w="lg" len="lg"/>
            </a:ln>
          </p:spPr>
          <p:txBody>
            <a:bodyPr wrap="square" lIns="92075" tIns="46038" rIns="92075" bIns="46038" anchor="ctr">
              <a:spAutoFit/>
            </a:bodyPr>
            <a:lstStyle/>
            <a:p>
              <a:endParaRPr lang="en-US">
                <a:solidFill>
                  <a:schemeClr val="accent3">
                    <a:lumMod val="20000"/>
                    <a:lumOff val="80000"/>
                  </a:schemeClr>
                </a:solidFill>
              </a:endParaRPr>
            </a:p>
          </p:txBody>
        </p:sp>
        <p:grpSp>
          <p:nvGrpSpPr>
            <p:cNvPr id="24" name="Group 71"/>
            <p:cNvGrpSpPr>
              <a:grpSpLocks/>
            </p:cNvGrpSpPr>
            <p:nvPr/>
          </p:nvGrpSpPr>
          <p:grpSpPr bwMode="auto">
            <a:xfrm>
              <a:off x="5638800" y="5521325"/>
              <a:ext cx="1119188" cy="1249362"/>
              <a:chOff x="726" y="2825"/>
              <a:chExt cx="705" cy="787"/>
            </a:xfrm>
          </p:grpSpPr>
          <p:grpSp>
            <p:nvGrpSpPr>
              <p:cNvPr id="25" name="Group 72"/>
              <p:cNvGrpSpPr>
                <a:grpSpLocks/>
              </p:cNvGrpSpPr>
              <p:nvPr/>
            </p:nvGrpSpPr>
            <p:grpSpPr bwMode="auto">
              <a:xfrm>
                <a:off x="726" y="2825"/>
                <a:ext cx="619" cy="577"/>
                <a:chOff x="72" y="2051"/>
                <a:chExt cx="702" cy="655"/>
              </a:xfrm>
            </p:grpSpPr>
            <p:pic>
              <p:nvPicPr>
                <p:cNvPr id="27" name="Picture 73" descr="pie-gray"/>
                <p:cNvPicPr>
                  <a:picLocks noChangeAspect="1" noChangeArrowheads="1"/>
                </p:cNvPicPr>
                <p:nvPr/>
              </p:nvPicPr>
              <p:blipFill>
                <a:blip r:embed="rId5" cstate="print"/>
                <a:srcRect/>
                <a:stretch>
                  <a:fillRect/>
                </a:stretch>
              </p:blipFill>
              <p:spPr bwMode="auto">
                <a:xfrm>
                  <a:off x="72" y="2411"/>
                  <a:ext cx="702" cy="295"/>
                </a:xfrm>
                <a:prstGeom prst="rect">
                  <a:avLst/>
                </a:prstGeom>
                <a:noFill/>
                <a:ln w="9525">
                  <a:noFill/>
                  <a:miter lim="800000"/>
                  <a:headEnd/>
                  <a:tailEnd/>
                </a:ln>
              </p:spPr>
            </p:pic>
            <p:pic>
              <p:nvPicPr>
                <p:cNvPr id="28" name="Picture 74" descr="Server"/>
                <p:cNvPicPr>
                  <a:picLocks noChangeAspect="1" noChangeArrowheads="1"/>
                </p:cNvPicPr>
                <p:nvPr/>
              </p:nvPicPr>
              <p:blipFill>
                <a:blip r:embed="rId6" cstate="print"/>
                <a:srcRect/>
                <a:stretch>
                  <a:fillRect/>
                </a:stretch>
              </p:blipFill>
              <p:spPr bwMode="auto">
                <a:xfrm>
                  <a:off x="213" y="2051"/>
                  <a:ext cx="406" cy="553"/>
                </a:xfrm>
                <a:prstGeom prst="rect">
                  <a:avLst/>
                </a:prstGeom>
                <a:noFill/>
                <a:ln w="9525">
                  <a:noFill/>
                  <a:miter lim="800000"/>
                  <a:headEnd/>
                  <a:tailEnd/>
                </a:ln>
              </p:spPr>
            </p:pic>
          </p:grpSp>
          <p:sp>
            <p:nvSpPr>
              <p:cNvPr id="26" name="Text Box 75"/>
              <p:cNvSpPr txBox="1">
                <a:spLocks noChangeArrowheads="1"/>
              </p:cNvSpPr>
              <p:nvPr/>
            </p:nvSpPr>
            <p:spPr bwMode="auto">
              <a:xfrm>
                <a:off x="858" y="3376"/>
                <a:ext cx="573" cy="236"/>
              </a:xfrm>
              <a:prstGeom prst="rect">
                <a:avLst/>
              </a:prstGeom>
              <a:noFill/>
              <a:ln w="9525">
                <a:noFill/>
                <a:miter lim="800000"/>
                <a:headEnd/>
                <a:tailEnd/>
              </a:ln>
            </p:spPr>
            <p:txBody>
              <a:bodyPr wrap="square">
                <a:spAutoFit/>
              </a:bodyPr>
              <a:lstStyle/>
              <a:p>
                <a:pPr algn="l" eaLnBrk="1" hangingPunct="1">
                  <a:lnSpc>
                    <a:spcPct val="100000"/>
                  </a:lnSpc>
                  <a:spcBef>
                    <a:spcPct val="0"/>
                  </a:spcBef>
                </a:pPr>
                <a:r>
                  <a:rPr lang="en-US" sz="1400" dirty="0">
                    <a:solidFill>
                      <a:schemeClr val="accent3">
                        <a:lumMod val="20000"/>
                        <a:lumOff val="80000"/>
                      </a:schemeClr>
                    </a:solidFill>
                  </a:rPr>
                  <a:t>CRM</a:t>
                </a:r>
              </a:p>
            </p:txBody>
          </p:sp>
        </p:grpSp>
        <p:grpSp>
          <p:nvGrpSpPr>
            <p:cNvPr id="29" name="Group 76"/>
            <p:cNvGrpSpPr>
              <a:grpSpLocks/>
            </p:cNvGrpSpPr>
            <p:nvPr/>
          </p:nvGrpSpPr>
          <p:grpSpPr bwMode="auto">
            <a:xfrm>
              <a:off x="5029200" y="4256088"/>
              <a:ext cx="1066800" cy="1189037"/>
              <a:chOff x="48" y="2033"/>
              <a:chExt cx="672" cy="749"/>
            </a:xfrm>
          </p:grpSpPr>
          <p:grpSp>
            <p:nvGrpSpPr>
              <p:cNvPr id="30" name="Group 77"/>
              <p:cNvGrpSpPr>
                <a:grpSpLocks/>
              </p:cNvGrpSpPr>
              <p:nvPr/>
            </p:nvGrpSpPr>
            <p:grpSpPr bwMode="auto">
              <a:xfrm>
                <a:off x="72" y="2033"/>
                <a:ext cx="619" cy="577"/>
                <a:chOff x="72" y="2051"/>
                <a:chExt cx="702" cy="655"/>
              </a:xfrm>
            </p:grpSpPr>
            <p:pic>
              <p:nvPicPr>
                <p:cNvPr id="35" name="Picture 78" descr="pie-gray"/>
                <p:cNvPicPr>
                  <a:picLocks noChangeAspect="1" noChangeArrowheads="1"/>
                </p:cNvPicPr>
                <p:nvPr/>
              </p:nvPicPr>
              <p:blipFill>
                <a:blip r:embed="rId5" cstate="print"/>
                <a:srcRect/>
                <a:stretch>
                  <a:fillRect/>
                </a:stretch>
              </p:blipFill>
              <p:spPr bwMode="auto">
                <a:xfrm>
                  <a:off x="72" y="2411"/>
                  <a:ext cx="702" cy="295"/>
                </a:xfrm>
                <a:prstGeom prst="rect">
                  <a:avLst/>
                </a:prstGeom>
                <a:noFill/>
                <a:ln w="9525">
                  <a:noFill/>
                  <a:miter lim="800000"/>
                  <a:headEnd/>
                  <a:tailEnd/>
                </a:ln>
              </p:spPr>
            </p:pic>
            <p:pic>
              <p:nvPicPr>
                <p:cNvPr id="36" name="Picture 79" descr="Server"/>
                <p:cNvPicPr>
                  <a:picLocks noChangeAspect="1" noChangeArrowheads="1"/>
                </p:cNvPicPr>
                <p:nvPr/>
              </p:nvPicPr>
              <p:blipFill>
                <a:blip r:embed="rId6" cstate="print"/>
                <a:srcRect/>
                <a:stretch>
                  <a:fillRect/>
                </a:stretch>
              </p:blipFill>
              <p:spPr bwMode="auto">
                <a:xfrm>
                  <a:off x="213" y="2051"/>
                  <a:ext cx="406" cy="553"/>
                </a:xfrm>
                <a:prstGeom prst="rect">
                  <a:avLst/>
                </a:prstGeom>
                <a:noFill/>
                <a:ln w="9525">
                  <a:noFill/>
                  <a:miter lim="800000"/>
                  <a:headEnd/>
                  <a:tailEnd/>
                </a:ln>
              </p:spPr>
            </p:pic>
          </p:grpSp>
          <p:sp>
            <p:nvSpPr>
              <p:cNvPr id="31" name="Text Box 80"/>
              <p:cNvSpPr txBox="1">
                <a:spLocks noChangeArrowheads="1"/>
              </p:cNvSpPr>
              <p:nvPr/>
            </p:nvSpPr>
            <p:spPr bwMode="auto">
              <a:xfrm>
                <a:off x="48" y="2590"/>
                <a:ext cx="672" cy="192"/>
              </a:xfrm>
              <a:prstGeom prst="rect">
                <a:avLst/>
              </a:prstGeom>
              <a:noFill/>
              <a:ln w="9525">
                <a:noFill/>
                <a:miter lim="800000"/>
                <a:headEnd/>
                <a:tailEnd/>
              </a:ln>
            </p:spPr>
            <p:txBody>
              <a:bodyPr>
                <a:spAutoFit/>
              </a:bodyPr>
              <a:lstStyle/>
              <a:p>
                <a:pPr algn="ctr" eaLnBrk="1" hangingPunct="1">
                  <a:lnSpc>
                    <a:spcPct val="100000"/>
                  </a:lnSpc>
                  <a:spcBef>
                    <a:spcPct val="0"/>
                  </a:spcBef>
                </a:pPr>
                <a:r>
                  <a:rPr lang="en-US" sz="1400" dirty="0">
                    <a:solidFill>
                      <a:schemeClr val="accent3">
                        <a:lumMod val="20000"/>
                        <a:lumOff val="80000"/>
                      </a:schemeClr>
                    </a:solidFill>
                  </a:rPr>
                  <a:t>HR</a:t>
                </a:r>
              </a:p>
            </p:txBody>
          </p:sp>
        </p:grpSp>
        <p:grpSp>
          <p:nvGrpSpPr>
            <p:cNvPr id="37" name="Group 81"/>
            <p:cNvGrpSpPr>
              <a:grpSpLocks/>
            </p:cNvGrpSpPr>
            <p:nvPr/>
          </p:nvGrpSpPr>
          <p:grpSpPr bwMode="auto">
            <a:xfrm>
              <a:off x="7372347" y="5195887"/>
              <a:ext cx="1566863" cy="1274762"/>
              <a:chOff x="1452" y="3387"/>
              <a:chExt cx="987" cy="803"/>
            </a:xfrm>
          </p:grpSpPr>
          <p:grpSp>
            <p:nvGrpSpPr>
              <p:cNvPr id="39" name="Group 82"/>
              <p:cNvGrpSpPr>
                <a:grpSpLocks/>
              </p:cNvGrpSpPr>
              <p:nvPr/>
            </p:nvGrpSpPr>
            <p:grpSpPr bwMode="auto">
              <a:xfrm>
                <a:off x="1512" y="3387"/>
                <a:ext cx="619" cy="585"/>
                <a:chOff x="1512" y="3483"/>
                <a:chExt cx="619" cy="585"/>
              </a:xfrm>
            </p:grpSpPr>
            <p:pic>
              <p:nvPicPr>
                <p:cNvPr id="41" name="Picture 83" descr="pie-gray"/>
                <p:cNvPicPr>
                  <a:picLocks noChangeAspect="1" noChangeArrowheads="1"/>
                </p:cNvPicPr>
                <p:nvPr/>
              </p:nvPicPr>
              <p:blipFill>
                <a:blip r:embed="rId5" cstate="print"/>
                <a:srcRect/>
                <a:stretch>
                  <a:fillRect/>
                </a:stretch>
              </p:blipFill>
              <p:spPr bwMode="auto">
                <a:xfrm>
                  <a:off x="1512" y="3808"/>
                  <a:ext cx="619" cy="260"/>
                </a:xfrm>
                <a:prstGeom prst="rect">
                  <a:avLst/>
                </a:prstGeom>
                <a:noFill/>
                <a:ln w="9525">
                  <a:noFill/>
                  <a:miter lim="800000"/>
                  <a:headEnd/>
                  <a:tailEnd/>
                </a:ln>
              </p:spPr>
            </p:pic>
            <p:pic>
              <p:nvPicPr>
                <p:cNvPr id="42" name="Picture 84" descr="Server Commerce"/>
                <p:cNvPicPr>
                  <a:picLocks noChangeAspect="1" noChangeArrowheads="1"/>
                </p:cNvPicPr>
                <p:nvPr/>
              </p:nvPicPr>
              <p:blipFill>
                <a:blip r:embed="rId7" cstate="print"/>
                <a:srcRect/>
                <a:stretch>
                  <a:fillRect/>
                </a:stretch>
              </p:blipFill>
              <p:spPr bwMode="auto">
                <a:xfrm>
                  <a:off x="1642" y="3483"/>
                  <a:ext cx="347" cy="561"/>
                </a:xfrm>
                <a:prstGeom prst="rect">
                  <a:avLst/>
                </a:prstGeom>
                <a:noFill/>
                <a:ln w="9525">
                  <a:noFill/>
                  <a:miter lim="800000"/>
                  <a:headEnd/>
                  <a:tailEnd/>
                </a:ln>
              </p:spPr>
            </p:pic>
          </p:grpSp>
          <p:sp>
            <p:nvSpPr>
              <p:cNvPr id="40" name="Text Box 85"/>
              <p:cNvSpPr txBox="1">
                <a:spLocks noChangeArrowheads="1"/>
              </p:cNvSpPr>
              <p:nvPr/>
            </p:nvSpPr>
            <p:spPr bwMode="auto">
              <a:xfrm>
                <a:off x="1452" y="3930"/>
                <a:ext cx="987" cy="260"/>
              </a:xfrm>
              <a:prstGeom prst="rect">
                <a:avLst/>
              </a:prstGeom>
              <a:noFill/>
              <a:ln w="9525">
                <a:noFill/>
                <a:miter lim="800000"/>
                <a:headEnd/>
                <a:tailEnd/>
              </a:ln>
            </p:spPr>
            <p:txBody>
              <a:bodyPr wrap="square">
                <a:spAutoFit/>
              </a:bodyPr>
              <a:lstStyle/>
              <a:p>
                <a:pPr eaLnBrk="1" hangingPunct="1">
                  <a:lnSpc>
                    <a:spcPct val="100000"/>
                  </a:lnSpc>
                  <a:spcBef>
                    <a:spcPct val="0"/>
                  </a:spcBef>
                </a:pPr>
                <a:r>
                  <a:rPr lang="en-US" sz="1600" dirty="0" smtClean="0">
                    <a:solidFill>
                      <a:schemeClr val="accent3">
                        <a:lumMod val="20000"/>
                        <a:lumOff val="80000"/>
                      </a:schemeClr>
                    </a:solidFill>
                  </a:rPr>
                  <a:t>E-Commerce</a:t>
                </a:r>
                <a:endParaRPr lang="en-US" sz="1600" dirty="0">
                  <a:solidFill>
                    <a:schemeClr val="accent3">
                      <a:lumMod val="20000"/>
                      <a:lumOff val="80000"/>
                    </a:schemeClr>
                  </a:solidFill>
                </a:endParaRPr>
              </a:p>
            </p:txBody>
          </p:sp>
        </p:grpSp>
        <p:grpSp>
          <p:nvGrpSpPr>
            <p:cNvPr id="43" name="Group 86"/>
            <p:cNvGrpSpPr>
              <a:grpSpLocks/>
            </p:cNvGrpSpPr>
            <p:nvPr/>
          </p:nvGrpSpPr>
          <p:grpSpPr bwMode="auto">
            <a:xfrm>
              <a:off x="6096000" y="3581400"/>
              <a:ext cx="781050" cy="623887"/>
              <a:chOff x="1905" y="1323"/>
              <a:chExt cx="666" cy="531"/>
            </a:xfrm>
          </p:grpSpPr>
          <p:pic>
            <p:nvPicPr>
              <p:cNvPr id="44" name="Picture 87" descr="XP icon my computer"/>
              <p:cNvPicPr>
                <a:picLocks noChangeAspect="1" noChangeArrowheads="1"/>
              </p:cNvPicPr>
              <p:nvPr/>
            </p:nvPicPr>
            <p:blipFill>
              <a:blip r:embed="rId8" cstate="print"/>
              <a:srcRect/>
              <a:stretch>
                <a:fillRect/>
              </a:stretch>
            </p:blipFill>
            <p:spPr bwMode="auto">
              <a:xfrm flipH="1">
                <a:off x="2043" y="1323"/>
                <a:ext cx="396" cy="396"/>
              </a:xfrm>
              <a:prstGeom prst="rect">
                <a:avLst/>
              </a:prstGeom>
              <a:noFill/>
              <a:ln w="9525">
                <a:noFill/>
                <a:miter lim="800000"/>
                <a:headEnd/>
                <a:tailEnd/>
              </a:ln>
            </p:spPr>
          </p:pic>
          <p:pic>
            <p:nvPicPr>
              <p:cNvPr id="45" name="Picture 88" descr="XP icon my documents"/>
              <p:cNvPicPr>
                <a:picLocks noChangeAspect="1" noChangeArrowheads="1"/>
              </p:cNvPicPr>
              <p:nvPr/>
            </p:nvPicPr>
            <p:blipFill>
              <a:blip r:embed="rId9" cstate="print"/>
              <a:srcRect/>
              <a:stretch>
                <a:fillRect/>
              </a:stretch>
            </p:blipFill>
            <p:spPr bwMode="auto">
              <a:xfrm>
                <a:off x="2349" y="1580"/>
                <a:ext cx="222" cy="249"/>
              </a:xfrm>
              <a:prstGeom prst="rect">
                <a:avLst/>
              </a:prstGeom>
              <a:noFill/>
              <a:ln w="9525">
                <a:noFill/>
                <a:miter lim="800000"/>
                <a:headEnd/>
                <a:tailEnd/>
              </a:ln>
            </p:spPr>
          </p:pic>
          <p:pic>
            <p:nvPicPr>
              <p:cNvPr id="46" name="Picture 89" descr="user business user woman"/>
              <p:cNvPicPr>
                <a:picLocks noChangeAspect="1" noChangeArrowheads="1"/>
              </p:cNvPicPr>
              <p:nvPr/>
            </p:nvPicPr>
            <p:blipFill>
              <a:blip r:embed="rId10" cstate="print"/>
              <a:srcRect/>
              <a:stretch>
                <a:fillRect/>
              </a:stretch>
            </p:blipFill>
            <p:spPr bwMode="auto">
              <a:xfrm flipH="1">
                <a:off x="1905" y="1498"/>
                <a:ext cx="263" cy="356"/>
              </a:xfrm>
              <a:prstGeom prst="rect">
                <a:avLst/>
              </a:prstGeom>
              <a:noFill/>
              <a:ln w="9525">
                <a:noFill/>
                <a:miter lim="800000"/>
                <a:headEnd/>
                <a:tailEnd/>
              </a:ln>
            </p:spPr>
          </p:pic>
        </p:grpSp>
        <p:grpSp>
          <p:nvGrpSpPr>
            <p:cNvPr id="47" name="Group 90"/>
            <p:cNvGrpSpPr>
              <a:grpSpLocks/>
            </p:cNvGrpSpPr>
            <p:nvPr/>
          </p:nvGrpSpPr>
          <p:grpSpPr bwMode="auto">
            <a:xfrm>
              <a:off x="7696202" y="3844925"/>
              <a:ext cx="1074738" cy="1252537"/>
              <a:chOff x="2598" y="2933"/>
              <a:chExt cx="677" cy="789"/>
            </a:xfrm>
          </p:grpSpPr>
          <p:grpSp>
            <p:nvGrpSpPr>
              <p:cNvPr id="48" name="Group 91"/>
              <p:cNvGrpSpPr>
                <a:grpSpLocks/>
              </p:cNvGrpSpPr>
              <p:nvPr/>
            </p:nvGrpSpPr>
            <p:grpSpPr bwMode="auto">
              <a:xfrm>
                <a:off x="2598" y="2933"/>
                <a:ext cx="619" cy="577"/>
                <a:chOff x="72" y="2051"/>
                <a:chExt cx="702" cy="655"/>
              </a:xfrm>
            </p:grpSpPr>
            <p:pic>
              <p:nvPicPr>
                <p:cNvPr id="51" name="Picture 92" descr="pie-gray"/>
                <p:cNvPicPr>
                  <a:picLocks noChangeAspect="1" noChangeArrowheads="1"/>
                </p:cNvPicPr>
                <p:nvPr/>
              </p:nvPicPr>
              <p:blipFill>
                <a:blip r:embed="rId5" cstate="print"/>
                <a:srcRect/>
                <a:stretch>
                  <a:fillRect/>
                </a:stretch>
              </p:blipFill>
              <p:spPr bwMode="auto">
                <a:xfrm>
                  <a:off x="72" y="2411"/>
                  <a:ext cx="702" cy="295"/>
                </a:xfrm>
                <a:prstGeom prst="rect">
                  <a:avLst/>
                </a:prstGeom>
                <a:noFill/>
                <a:ln w="9525">
                  <a:noFill/>
                  <a:miter lim="800000"/>
                  <a:headEnd/>
                  <a:tailEnd/>
                </a:ln>
              </p:spPr>
            </p:pic>
            <p:pic>
              <p:nvPicPr>
                <p:cNvPr id="52" name="Picture 93" descr="Server"/>
                <p:cNvPicPr>
                  <a:picLocks noChangeAspect="1" noChangeArrowheads="1"/>
                </p:cNvPicPr>
                <p:nvPr/>
              </p:nvPicPr>
              <p:blipFill>
                <a:blip r:embed="rId6" cstate="print"/>
                <a:srcRect/>
                <a:stretch>
                  <a:fillRect/>
                </a:stretch>
              </p:blipFill>
              <p:spPr bwMode="auto">
                <a:xfrm>
                  <a:off x="213" y="2051"/>
                  <a:ext cx="406" cy="553"/>
                </a:xfrm>
                <a:prstGeom prst="rect">
                  <a:avLst/>
                </a:prstGeom>
                <a:noFill/>
                <a:ln w="9525">
                  <a:noFill/>
                  <a:miter lim="800000"/>
                  <a:headEnd/>
                  <a:tailEnd/>
                </a:ln>
              </p:spPr>
            </p:pic>
          </p:grpSp>
          <p:sp>
            <p:nvSpPr>
              <p:cNvPr id="49" name="Text Box 94"/>
              <p:cNvSpPr txBox="1">
                <a:spLocks noChangeArrowheads="1"/>
              </p:cNvSpPr>
              <p:nvPr/>
            </p:nvSpPr>
            <p:spPr bwMode="auto">
              <a:xfrm>
                <a:off x="2760" y="3462"/>
                <a:ext cx="515" cy="260"/>
              </a:xfrm>
              <a:prstGeom prst="rect">
                <a:avLst/>
              </a:prstGeom>
              <a:noFill/>
              <a:ln w="9525">
                <a:noFill/>
                <a:miter lim="800000"/>
                <a:headEnd/>
                <a:tailEnd/>
              </a:ln>
            </p:spPr>
            <p:txBody>
              <a:bodyPr wrap="square">
                <a:spAutoFit/>
              </a:bodyPr>
              <a:lstStyle/>
              <a:p>
                <a:pPr eaLnBrk="1" hangingPunct="1">
                  <a:lnSpc>
                    <a:spcPct val="100000"/>
                  </a:lnSpc>
                  <a:spcBef>
                    <a:spcPct val="0"/>
                  </a:spcBef>
                </a:pPr>
                <a:r>
                  <a:rPr lang="en-US" sz="1600" dirty="0">
                    <a:solidFill>
                      <a:schemeClr val="accent3">
                        <a:lumMod val="20000"/>
                        <a:lumOff val="80000"/>
                      </a:schemeClr>
                    </a:solidFill>
                  </a:rPr>
                  <a:t>ERP</a:t>
                </a:r>
              </a:p>
            </p:txBody>
          </p:sp>
          <p:pic>
            <p:nvPicPr>
              <p:cNvPr id="50" name="Picture 95" descr="Shipping box with label"/>
              <p:cNvPicPr>
                <a:picLocks noChangeAspect="1" noChangeArrowheads="1"/>
              </p:cNvPicPr>
              <p:nvPr/>
            </p:nvPicPr>
            <p:blipFill>
              <a:blip r:embed="rId11" cstate="print"/>
              <a:srcRect/>
              <a:stretch>
                <a:fillRect/>
              </a:stretch>
            </p:blipFill>
            <p:spPr bwMode="auto">
              <a:xfrm>
                <a:off x="2916" y="3175"/>
                <a:ext cx="306" cy="270"/>
              </a:xfrm>
              <a:prstGeom prst="rect">
                <a:avLst/>
              </a:prstGeom>
              <a:noFill/>
              <a:ln w="9525">
                <a:noFill/>
                <a:miter lim="800000"/>
                <a:headEnd/>
                <a:tailEnd/>
              </a:ln>
            </p:spPr>
          </p:pic>
        </p:grpSp>
        <p:pic>
          <p:nvPicPr>
            <p:cNvPr id="53" name="Picture 62" descr="BizTalk"/>
            <p:cNvPicPr>
              <a:picLocks noChangeAspect="1" noChangeArrowheads="1"/>
            </p:cNvPicPr>
            <p:nvPr/>
          </p:nvPicPr>
          <p:blipFill>
            <a:blip r:embed="rId12" cstate="print"/>
            <a:srcRect/>
            <a:stretch>
              <a:fillRect/>
            </a:stretch>
          </p:blipFill>
          <p:spPr bwMode="auto">
            <a:xfrm>
              <a:off x="6477000" y="4357687"/>
              <a:ext cx="742950" cy="1143000"/>
            </a:xfrm>
            <a:prstGeom prst="rect">
              <a:avLst/>
            </a:prstGeom>
            <a:noFill/>
            <a:ln w="9525">
              <a:noFill/>
              <a:miter lim="800000"/>
              <a:headEnd/>
              <a:tailEnd/>
            </a:ln>
          </p:spPr>
        </p:pic>
        <p:sp>
          <p:nvSpPr>
            <p:cNvPr id="54" name="Line 20"/>
            <p:cNvSpPr>
              <a:spLocks noChangeShapeType="1"/>
            </p:cNvSpPr>
            <p:nvPr/>
          </p:nvSpPr>
          <p:spPr bwMode="auto">
            <a:xfrm flipH="1" flipV="1">
              <a:off x="7194428" y="5296618"/>
              <a:ext cx="465827" cy="396814"/>
            </a:xfrm>
            <a:prstGeom prst="line">
              <a:avLst/>
            </a:prstGeom>
            <a:noFill/>
            <a:ln w="38100">
              <a:solidFill>
                <a:schemeClr val="folHlink"/>
              </a:solidFill>
              <a:prstDash val="sysDot"/>
              <a:round/>
              <a:headEnd type="stealth" w="lg" len="lg"/>
              <a:tailEnd type="stealth" w="lg" len="lg"/>
            </a:ln>
          </p:spPr>
          <p:txBody>
            <a:bodyPr wrap="square" lIns="92075" tIns="46038" rIns="92075" bIns="46038" anchor="ctr">
              <a:spAutoFit/>
            </a:bodyPr>
            <a:lstStyle/>
            <a:p>
              <a:endParaRPr lang="en-US">
                <a:solidFill>
                  <a:schemeClr val="accent3">
                    <a:lumMod val="20000"/>
                    <a:lumOff val="80000"/>
                  </a:schemeClr>
                </a:solidFill>
              </a:endParaRPr>
            </a:p>
          </p:txBody>
        </p:sp>
        <p:sp>
          <p:nvSpPr>
            <p:cNvPr id="55" name="TextBox 54"/>
            <p:cNvSpPr txBox="1"/>
            <p:nvPr/>
          </p:nvSpPr>
          <p:spPr>
            <a:xfrm>
              <a:off x="6862437" y="4071747"/>
              <a:ext cx="901337" cy="369332"/>
            </a:xfrm>
            <a:prstGeom prst="rect">
              <a:avLst/>
            </a:prstGeom>
            <a:noFill/>
          </p:spPr>
          <p:txBody>
            <a:bodyPr wrap="none" rtlCol="0">
              <a:spAutoFit/>
            </a:bodyPr>
            <a:lstStyle/>
            <a:p>
              <a:r>
                <a:rPr lang="en-US" dirty="0" smtClean="0"/>
                <a:t>BizTalk</a:t>
              </a:r>
              <a:endParaRPr lang="en-US" dirty="0"/>
            </a:p>
          </p:txBody>
        </p:sp>
        <p:pic>
          <p:nvPicPr>
            <p:cNvPr id="56" name="Picture 70" descr="visio process chart 3"/>
            <p:cNvPicPr>
              <a:picLocks noChangeAspect="1" noChangeArrowheads="1"/>
            </p:cNvPicPr>
            <p:nvPr/>
          </p:nvPicPr>
          <p:blipFill>
            <a:blip r:embed="rId13" cstate="print"/>
            <a:srcRect/>
            <a:stretch>
              <a:fillRect/>
            </a:stretch>
          </p:blipFill>
          <p:spPr bwMode="auto">
            <a:xfrm>
              <a:off x="6145241" y="4678394"/>
              <a:ext cx="1428750" cy="83502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lvl="0" indent="-514350" algn="ctr"/>
            <a:r>
              <a:rPr lang="en-US" sz="3600" i="1" dirty="0" smtClean="0">
                <a:solidFill>
                  <a:schemeClr val="bg1"/>
                </a:solidFill>
                <a:latin typeface="Gill Sans MT" pitchFamily="34" charset="0"/>
              </a:rPr>
              <a:t>Business Rule Framework</a:t>
            </a: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7" name="Rectangle 6"/>
          <p:cNvSpPr/>
          <p:nvPr/>
        </p:nvSpPr>
        <p:spPr>
          <a:xfrm>
            <a:off x="2628900" y="1654833"/>
            <a:ext cx="3886200" cy="1981201"/>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Business Rule Authoring</a:t>
            </a:r>
            <a:endParaRPr lang="en-US" sz="2000" dirty="0">
              <a:solidFill>
                <a:schemeClr val="bg2">
                  <a:lumMod val="25000"/>
                </a:schemeClr>
              </a:solidFill>
              <a:latin typeface="Gill Sans MT" pitchFamily="34" charset="0"/>
            </a:endParaRPr>
          </a:p>
        </p:txBody>
      </p:sp>
      <p:sp>
        <p:nvSpPr>
          <p:cNvPr id="8" name="Rectangle 7"/>
          <p:cNvSpPr/>
          <p:nvPr/>
        </p:nvSpPr>
        <p:spPr>
          <a:xfrm>
            <a:off x="2628900" y="3940834"/>
            <a:ext cx="3886200" cy="1981201"/>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Business Rule Engine (BRE) </a:t>
            </a:r>
            <a:endParaRPr lang="en-US" sz="2000" dirty="0">
              <a:solidFill>
                <a:schemeClr val="bg2">
                  <a:lumMod val="25000"/>
                </a:schemeClr>
              </a:solidFill>
              <a:latin typeface="Gill Sans MT" pitchFamily="34" charset="0"/>
            </a:endParaRPr>
          </a:p>
        </p:txBody>
      </p:sp>
      <p:grpSp>
        <p:nvGrpSpPr>
          <p:cNvPr id="9" name="Group 8"/>
          <p:cNvGrpSpPr/>
          <p:nvPr/>
        </p:nvGrpSpPr>
        <p:grpSpPr>
          <a:xfrm>
            <a:off x="7429500" y="230188"/>
            <a:ext cx="1333500" cy="836706"/>
            <a:chOff x="3362325" y="1905000"/>
            <a:chExt cx="6629400" cy="4159624"/>
          </a:xfrm>
        </p:grpSpPr>
        <p:sp>
          <p:nvSpPr>
            <p:cNvPr id="10" name="Rectangle 9"/>
            <p:cNvSpPr/>
            <p:nvPr/>
          </p:nvSpPr>
          <p:spPr>
            <a:xfrm>
              <a:off x="3362325" y="1905000"/>
              <a:ext cx="1494865" cy="2794747"/>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1" name="Rectangle 10"/>
            <p:cNvSpPr/>
            <p:nvPr/>
          </p:nvSpPr>
          <p:spPr>
            <a:xfrm>
              <a:off x="3362325" y="4894730"/>
              <a:ext cx="1494865" cy="1169894"/>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2" name="Rectangle 11"/>
            <p:cNvSpPr/>
            <p:nvPr/>
          </p:nvSpPr>
          <p:spPr>
            <a:xfrm>
              <a:off x="5052172" y="1905000"/>
              <a:ext cx="1559859" cy="1494865"/>
            </a:xfrm>
            <a:prstGeom prst="rect">
              <a:avLst/>
            </a:prstGeom>
            <a:gradFill flip="none" rotWithShape="1">
              <a:gsLst>
                <a:gs pos="0">
                  <a:schemeClr val="accent6">
                    <a:lumMod val="60000"/>
                    <a:lumOff val="40000"/>
                  </a:schemeClr>
                </a:gs>
                <a:gs pos="100000">
                  <a:srgbClr val="EEDDFF"/>
                </a:gs>
              </a:gsLst>
              <a:lin ang="16200000" scaled="1"/>
              <a:tileRect/>
            </a:gradFill>
            <a:ln w="3175">
              <a:solidFill>
                <a:srgbClr val="CC99F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3" name="Rectangle 12"/>
            <p:cNvSpPr/>
            <p:nvPr/>
          </p:nvSpPr>
          <p:spPr>
            <a:xfrm>
              <a:off x="6807013" y="1905000"/>
              <a:ext cx="1559859" cy="1494865"/>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4" name="Rectangle 13"/>
            <p:cNvSpPr/>
            <p:nvPr/>
          </p:nvSpPr>
          <p:spPr>
            <a:xfrm>
              <a:off x="8561854" y="1905000"/>
              <a:ext cx="1429871" cy="2339789"/>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Gill Sans MT" pitchFamily="34" charset="0"/>
              </a:endParaRPr>
            </a:p>
          </p:txBody>
        </p:sp>
        <p:sp>
          <p:nvSpPr>
            <p:cNvPr id="15" name="Rectangle 14"/>
            <p:cNvSpPr/>
            <p:nvPr/>
          </p:nvSpPr>
          <p:spPr>
            <a:xfrm>
              <a:off x="5052172" y="4439771"/>
              <a:ext cx="3314700" cy="1624853"/>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6" name="Rectangle 15"/>
            <p:cNvSpPr/>
            <p:nvPr/>
          </p:nvSpPr>
          <p:spPr>
            <a:xfrm>
              <a:off x="5052173" y="3572735"/>
              <a:ext cx="3314700" cy="714936"/>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7" name="Rectangle 16"/>
            <p:cNvSpPr/>
            <p:nvPr/>
          </p:nvSpPr>
          <p:spPr>
            <a:xfrm>
              <a:off x="8561854" y="4439771"/>
              <a:ext cx="1429871" cy="1624853"/>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lvl="0" indent="-514350" algn="ctr"/>
            <a:r>
              <a:rPr lang="en-US" sz="3600" i="1" dirty="0" smtClean="0">
                <a:solidFill>
                  <a:schemeClr val="bg1"/>
                </a:solidFill>
                <a:latin typeface="Gill Sans MT" pitchFamily="34" charset="0"/>
              </a:rPr>
              <a:t>Business-to-Business Integration</a:t>
            </a: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7" name="Rectangle 6"/>
          <p:cNvSpPr/>
          <p:nvPr/>
        </p:nvSpPr>
        <p:spPr>
          <a:xfrm>
            <a:off x="3322159" y="1809768"/>
            <a:ext cx="2535725" cy="2819400"/>
          </a:xfrm>
          <a:prstGeom prst="rect">
            <a:avLst/>
          </a:prstGeom>
          <a:gradFill flip="none" rotWithShape="1">
            <a:gsLst>
              <a:gs pos="0">
                <a:srgbClr val="00CC99"/>
              </a:gs>
              <a:gs pos="100000">
                <a:srgbClr val="AFFFEA"/>
              </a:gs>
            </a:gsLst>
            <a:lin ang="16200000" scaled="1"/>
            <a:tileRect/>
          </a:gradFill>
          <a:ln>
            <a:solidFill>
              <a:srgbClr val="00CC99"/>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AS2 Support</a:t>
            </a:r>
            <a:endParaRPr lang="en-US" sz="2000" dirty="0">
              <a:solidFill>
                <a:schemeClr val="bg2">
                  <a:lumMod val="25000"/>
                </a:schemeClr>
              </a:solidFill>
              <a:latin typeface="Gill Sans MT" pitchFamily="34" charset="0"/>
            </a:endParaRPr>
          </a:p>
        </p:txBody>
      </p:sp>
      <p:sp>
        <p:nvSpPr>
          <p:cNvPr id="8" name="Rectangle 7"/>
          <p:cNvSpPr/>
          <p:nvPr/>
        </p:nvSpPr>
        <p:spPr>
          <a:xfrm>
            <a:off x="557834" y="1809768"/>
            <a:ext cx="2535725" cy="2819400"/>
          </a:xfrm>
          <a:prstGeom prst="rect">
            <a:avLst/>
          </a:prstGeom>
          <a:gradFill flip="none" rotWithShape="1">
            <a:gsLst>
              <a:gs pos="0">
                <a:srgbClr val="00CC99"/>
              </a:gs>
              <a:gs pos="100000">
                <a:srgbClr val="AFFFEA"/>
              </a:gs>
            </a:gsLst>
            <a:lin ang="16200000" scaled="1"/>
            <a:tileRect/>
          </a:gradFill>
          <a:ln>
            <a:solidFill>
              <a:srgbClr val="00CC99"/>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EDI Support</a:t>
            </a:r>
            <a:endParaRPr lang="en-US" sz="2000" dirty="0">
              <a:solidFill>
                <a:schemeClr val="bg2">
                  <a:lumMod val="25000"/>
                </a:schemeClr>
              </a:solidFill>
              <a:latin typeface="Gill Sans MT" pitchFamily="34" charset="0"/>
            </a:endParaRPr>
          </a:p>
        </p:txBody>
      </p:sp>
      <p:sp>
        <p:nvSpPr>
          <p:cNvPr id="9" name="Rectangle 8"/>
          <p:cNvSpPr/>
          <p:nvPr/>
        </p:nvSpPr>
        <p:spPr>
          <a:xfrm>
            <a:off x="557834" y="4857768"/>
            <a:ext cx="2535725" cy="1143000"/>
          </a:xfrm>
          <a:prstGeom prst="rect">
            <a:avLst/>
          </a:prstGeom>
          <a:gradFill flip="none" rotWithShape="1">
            <a:gsLst>
              <a:gs pos="0">
                <a:srgbClr val="00CC99"/>
              </a:gs>
              <a:gs pos="100000">
                <a:srgbClr val="AFFFEA"/>
              </a:gs>
            </a:gsLst>
            <a:lin ang="16200000" scaled="1"/>
            <a:tileRect/>
          </a:gradFill>
          <a:ln>
            <a:solidFill>
              <a:srgbClr val="00CC99"/>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Industry Accelerators</a:t>
            </a:r>
            <a:endParaRPr lang="en-US" sz="2000" dirty="0">
              <a:solidFill>
                <a:schemeClr val="bg2">
                  <a:lumMod val="25000"/>
                </a:schemeClr>
              </a:solidFill>
              <a:latin typeface="Gill Sans MT" pitchFamily="34" charset="0"/>
            </a:endParaRPr>
          </a:p>
        </p:txBody>
      </p:sp>
      <p:sp>
        <p:nvSpPr>
          <p:cNvPr id="10" name="Rectangle 9"/>
          <p:cNvSpPr/>
          <p:nvPr/>
        </p:nvSpPr>
        <p:spPr>
          <a:xfrm>
            <a:off x="3322159" y="4857768"/>
            <a:ext cx="2535725" cy="1143000"/>
          </a:xfrm>
          <a:prstGeom prst="rect">
            <a:avLst/>
          </a:prstGeom>
          <a:gradFill flip="none" rotWithShape="1">
            <a:gsLst>
              <a:gs pos="0">
                <a:srgbClr val="00CC99"/>
              </a:gs>
              <a:gs pos="100000">
                <a:srgbClr val="AFFFEA"/>
              </a:gs>
            </a:gsLst>
            <a:lin ang="16200000" scaled="1"/>
            <a:tileRect/>
          </a:gradFill>
          <a:ln>
            <a:solidFill>
              <a:srgbClr val="00CC99"/>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Trading Partner management</a:t>
            </a:r>
            <a:endParaRPr lang="en-US" sz="2000" dirty="0">
              <a:solidFill>
                <a:schemeClr val="bg2">
                  <a:lumMod val="25000"/>
                </a:schemeClr>
              </a:solidFill>
              <a:latin typeface="Gill Sans MT" pitchFamily="34" charset="0"/>
            </a:endParaRPr>
          </a:p>
        </p:txBody>
      </p:sp>
      <p:grpSp>
        <p:nvGrpSpPr>
          <p:cNvPr id="11" name="Group 10"/>
          <p:cNvGrpSpPr/>
          <p:nvPr/>
        </p:nvGrpSpPr>
        <p:grpSpPr>
          <a:xfrm>
            <a:off x="7429500" y="230188"/>
            <a:ext cx="1333500" cy="836706"/>
            <a:chOff x="3362325" y="1905000"/>
            <a:chExt cx="6629400" cy="4159624"/>
          </a:xfrm>
        </p:grpSpPr>
        <p:sp>
          <p:nvSpPr>
            <p:cNvPr id="12" name="Rectangle 11"/>
            <p:cNvSpPr/>
            <p:nvPr/>
          </p:nvSpPr>
          <p:spPr>
            <a:xfrm>
              <a:off x="3362325" y="1905000"/>
              <a:ext cx="1494865" cy="2794747"/>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3" name="Rectangle 12"/>
            <p:cNvSpPr/>
            <p:nvPr/>
          </p:nvSpPr>
          <p:spPr>
            <a:xfrm>
              <a:off x="3362325" y="4894730"/>
              <a:ext cx="1494865" cy="1169894"/>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4" name="Rectangle 13"/>
            <p:cNvSpPr/>
            <p:nvPr/>
          </p:nvSpPr>
          <p:spPr>
            <a:xfrm>
              <a:off x="5052172" y="1905000"/>
              <a:ext cx="1559859" cy="1494865"/>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5" name="Rectangle 14"/>
            <p:cNvSpPr/>
            <p:nvPr/>
          </p:nvSpPr>
          <p:spPr>
            <a:xfrm>
              <a:off x="6807013" y="1905000"/>
              <a:ext cx="1559859" cy="1494865"/>
            </a:xfrm>
            <a:prstGeom prst="rect">
              <a:avLst/>
            </a:prstGeom>
            <a:gradFill flip="none" rotWithShape="1">
              <a:gsLst>
                <a:gs pos="0">
                  <a:srgbClr val="00CC99"/>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6" name="Rectangle 15"/>
            <p:cNvSpPr/>
            <p:nvPr/>
          </p:nvSpPr>
          <p:spPr>
            <a:xfrm>
              <a:off x="8561854" y="1905000"/>
              <a:ext cx="1429871" cy="2339789"/>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Gill Sans MT" pitchFamily="34" charset="0"/>
              </a:endParaRPr>
            </a:p>
          </p:txBody>
        </p:sp>
        <p:sp>
          <p:nvSpPr>
            <p:cNvPr id="17" name="Rectangle 16"/>
            <p:cNvSpPr/>
            <p:nvPr/>
          </p:nvSpPr>
          <p:spPr>
            <a:xfrm>
              <a:off x="5052172" y="4439771"/>
              <a:ext cx="3314700" cy="1624853"/>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8" name="Rectangle 17"/>
            <p:cNvSpPr/>
            <p:nvPr/>
          </p:nvSpPr>
          <p:spPr>
            <a:xfrm>
              <a:off x="5052173" y="3572735"/>
              <a:ext cx="3314700" cy="714936"/>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9" name="Rectangle 18"/>
            <p:cNvSpPr/>
            <p:nvPr/>
          </p:nvSpPr>
          <p:spPr>
            <a:xfrm>
              <a:off x="8561854" y="4439771"/>
              <a:ext cx="1429871" cy="1624853"/>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grpSp>
      <p:grpSp>
        <p:nvGrpSpPr>
          <p:cNvPr id="20" name="Group 19"/>
          <p:cNvGrpSpPr/>
          <p:nvPr/>
        </p:nvGrpSpPr>
        <p:grpSpPr>
          <a:xfrm>
            <a:off x="6072198" y="2786058"/>
            <a:ext cx="3078436" cy="1893530"/>
            <a:chOff x="-523975" y="826222"/>
            <a:chExt cx="12173041" cy="5789142"/>
          </a:xfrm>
        </p:grpSpPr>
        <p:pic>
          <p:nvPicPr>
            <p:cNvPr id="21" name="Picture 5" descr="C:\Program Files\Microsoft Resource DVD Artwork\DVD_ART\Artwork_Imagery\Shapes and Graphics\Map Globe\world map purple to teal.png"/>
            <p:cNvPicPr>
              <a:picLocks noChangeAspect="1" noChangeArrowheads="1"/>
            </p:cNvPicPr>
            <p:nvPr/>
          </p:nvPicPr>
          <p:blipFill>
            <a:blip r:embed="rId5" cstate="print">
              <a:duotone>
                <a:prstClr val="black"/>
                <a:schemeClr val="accent4">
                  <a:tint val="45000"/>
                  <a:satMod val="400000"/>
                </a:schemeClr>
              </a:duotone>
            </a:blip>
            <a:srcRect l="-863" r="-1878"/>
            <a:stretch>
              <a:fillRect/>
            </a:stretch>
          </p:blipFill>
          <p:spPr bwMode="ltGray">
            <a:xfrm>
              <a:off x="-523975" y="1013738"/>
              <a:ext cx="10099292" cy="5257794"/>
            </a:xfrm>
            <a:prstGeom prst="rect">
              <a:avLst/>
            </a:prstGeom>
            <a:noFill/>
          </p:spPr>
        </p:pic>
        <p:pic>
          <p:nvPicPr>
            <p:cNvPr id="40" name="Picture 22"/>
            <p:cNvPicPr>
              <a:picLocks noChangeAspect="1" noChangeArrowheads="1"/>
            </p:cNvPicPr>
            <p:nvPr/>
          </p:nvPicPr>
          <p:blipFill>
            <a:blip r:embed="rId6" cstate="print">
              <a:lum contrast="4000"/>
            </a:blip>
            <a:srcRect l="50000" b="1524"/>
            <a:stretch>
              <a:fillRect/>
            </a:stretch>
          </p:blipFill>
          <p:spPr bwMode="ltGray">
            <a:xfrm>
              <a:off x="5690736" y="1481450"/>
              <a:ext cx="2986085" cy="3282949"/>
            </a:xfrm>
            <a:prstGeom prst="rect">
              <a:avLst/>
            </a:prstGeom>
            <a:noFill/>
            <a:ln w="9525">
              <a:noFill/>
              <a:miter lim="800000"/>
              <a:headEnd/>
              <a:tailEnd/>
            </a:ln>
          </p:spPr>
        </p:pic>
        <p:pic>
          <p:nvPicPr>
            <p:cNvPr id="22" name="Picture 4"/>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ltGray">
            <a:xfrm>
              <a:off x="284164" y="4330701"/>
              <a:ext cx="1809748" cy="1100137"/>
            </a:xfrm>
            <a:prstGeom prst="rect">
              <a:avLst/>
            </a:prstGeom>
            <a:noFill/>
            <a:ln w="9525">
              <a:noFill/>
              <a:miter lim="800000"/>
              <a:headEnd/>
              <a:tailEnd/>
            </a:ln>
          </p:spPr>
        </p:pic>
        <p:pic>
          <p:nvPicPr>
            <p:cNvPr id="23" name="Picture 5"/>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ltGray">
            <a:xfrm>
              <a:off x="1811337" y="4995863"/>
              <a:ext cx="1809748" cy="1100137"/>
            </a:xfrm>
            <a:prstGeom prst="rect">
              <a:avLst/>
            </a:prstGeom>
            <a:noFill/>
            <a:ln w="9525">
              <a:noFill/>
              <a:miter lim="800000"/>
              <a:headEnd/>
              <a:tailEnd/>
            </a:ln>
          </p:spPr>
        </p:pic>
        <p:pic>
          <p:nvPicPr>
            <p:cNvPr id="24" name="Picture 6"/>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ltGray">
            <a:xfrm>
              <a:off x="0" y="2760664"/>
              <a:ext cx="1809748" cy="1100137"/>
            </a:xfrm>
            <a:prstGeom prst="rect">
              <a:avLst/>
            </a:prstGeom>
            <a:noFill/>
            <a:ln w="9525">
              <a:noFill/>
              <a:miter lim="800000"/>
              <a:headEnd/>
              <a:tailEnd/>
            </a:ln>
          </p:spPr>
        </p:pic>
        <p:pic>
          <p:nvPicPr>
            <p:cNvPr id="25" name="Picture 7"/>
            <p:cNvPicPr>
              <a:picLocks noChangeAspect="1" noChangeArrowheads="1"/>
            </p:cNvPicPr>
            <p:nvPr/>
          </p:nvPicPr>
          <p:blipFill>
            <a:blip r:embed="rId8" cstate="print"/>
            <a:srcRect/>
            <a:stretch>
              <a:fillRect/>
            </a:stretch>
          </p:blipFill>
          <p:spPr bwMode="ltGray">
            <a:xfrm>
              <a:off x="3090861" y="1960564"/>
              <a:ext cx="2960686" cy="2935284"/>
            </a:xfrm>
            <a:prstGeom prst="rect">
              <a:avLst/>
            </a:prstGeom>
            <a:noFill/>
            <a:ln w="9525">
              <a:noFill/>
              <a:miter lim="800000"/>
              <a:headEnd/>
              <a:tailEnd/>
            </a:ln>
          </p:spPr>
        </p:pic>
        <p:sp>
          <p:nvSpPr>
            <p:cNvPr id="26" name="Line 8"/>
            <p:cNvSpPr>
              <a:spLocks noChangeShapeType="1"/>
            </p:cNvSpPr>
            <p:nvPr/>
          </p:nvSpPr>
          <p:spPr bwMode="ltGray">
            <a:xfrm flipV="1">
              <a:off x="6222998" y="2374903"/>
              <a:ext cx="673100" cy="330200"/>
            </a:xfrm>
            <a:prstGeom prst="line">
              <a:avLst/>
            </a:prstGeom>
            <a:noFill/>
            <a:ln w="38100">
              <a:solidFill>
                <a:schemeClr val="bg1"/>
              </a:solidFill>
              <a:round/>
              <a:headEnd/>
              <a:tailEnd/>
            </a:ln>
          </p:spPr>
          <p:txBody>
            <a:bodyPr wrap="none" anchor="ctr"/>
            <a:lstStyle/>
            <a:p>
              <a:endParaRPr lang="en-US" sz="1400">
                <a:effectLst>
                  <a:outerShdw blurRad="38100" dist="38100" dir="2700000" algn="tl">
                    <a:srgbClr val="000000">
                      <a:alpha val="43137"/>
                    </a:srgbClr>
                  </a:outerShdw>
                </a:effectLst>
              </a:endParaRPr>
            </a:p>
          </p:txBody>
        </p:sp>
        <p:sp>
          <p:nvSpPr>
            <p:cNvPr id="27" name="Line 11"/>
            <p:cNvSpPr>
              <a:spLocks noChangeShapeType="1"/>
            </p:cNvSpPr>
            <p:nvPr/>
          </p:nvSpPr>
          <p:spPr bwMode="ltGray">
            <a:xfrm rot="1443351" flipV="1">
              <a:off x="6550022" y="3327401"/>
              <a:ext cx="844549" cy="407989"/>
            </a:xfrm>
            <a:prstGeom prst="line">
              <a:avLst/>
            </a:prstGeom>
            <a:noFill/>
            <a:ln w="38100">
              <a:solidFill>
                <a:schemeClr val="bg1"/>
              </a:solidFill>
              <a:round/>
              <a:headEnd/>
              <a:tailEnd/>
            </a:ln>
          </p:spPr>
          <p:txBody>
            <a:bodyPr wrap="none" anchor="ctr"/>
            <a:lstStyle/>
            <a:p>
              <a:endParaRPr lang="en-US" sz="1400">
                <a:effectLst>
                  <a:outerShdw blurRad="38100" dist="38100" dir="2700000" algn="tl">
                    <a:srgbClr val="000000">
                      <a:alpha val="43137"/>
                    </a:srgbClr>
                  </a:outerShdw>
                </a:effectLst>
              </a:endParaRPr>
            </a:p>
          </p:txBody>
        </p:sp>
        <p:sp>
          <p:nvSpPr>
            <p:cNvPr id="28" name="Line 14"/>
            <p:cNvSpPr>
              <a:spLocks noChangeShapeType="1"/>
            </p:cNvSpPr>
            <p:nvPr/>
          </p:nvSpPr>
          <p:spPr bwMode="ltGray">
            <a:xfrm flipV="1">
              <a:off x="4813298" y="2082802"/>
              <a:ext cx="838200" cy="838199"/>
            </a:xfrm>
            <a:prstGeom prst="line">
              <a:avLst/>
            </a:prstGeom>
            <a:noFill/>
            <a:ln w="38100">
              <a:solidFill>
                <a:schemeClr val="bg1"/>
              </a:solidFill>
              <a:round/>
              <a:headEnd/>
              <a:tailEnd/>
            </a:ln>
          </p:spPr>
          <p:txBody>
            <a:bodyPr wrap="none" anchor="ctr"/>
            <a:lstStyle/>
            <a:p>
              <a:endParaRPr lang="en-US" sz="1400">
                <a:effectLst>
                  <a:outerShdw blurRad="38100" dist="38100" dir="2700000" algn="tl">
                    <a:srgbClr val="000000">
                      <a:alpha val="43137"/>
                    </a:srgbClr>
                  </a:outerShdw>
                </a:effectLst>
              </a:endParaRPr>
            </a:p>
          </p:txBody>
        </p:sp>
        <p:sp>
          <p:nvSpPr>
            <p:cNvPr id="29" name="Line 15"/>
            <p:cNvSpPr>
              <a:spLocks noChangeShapeType="1"/>
            </p:cNvSpPr>
            <p:nvPr/>
          </p:nvSpPr>
          <p:spPr bwMode="ltGray">
            <a:xfrm>
              <a:off x="1173666" y="3078164"/>
              <a:ext cx="2864932" cy="198436"/>
            </a:xfrm>
            <a:prstGeom prst="line">
              <a:avLst/>
            </a:prstGeom>
            <a:noFill/>
            <a:ln w="38100">
              <a:solidFill>
                <a:schemeClr val="bg1"/>
              </a:solidFill>
              <a:prstDash val="sysDot"/>
              <a:round/>
              <a:headEnd/>
              <a:tailEnd/>
            </a:ln>
          </p:spPr>
          <p:txBody>
            <a:bodyPr wrap="none" anchor="ctr"/>
            <a:lstStyle/>
            <a:p>
              <a:endParaRPr lang="en-US" sz="1400">
                <a:effectLst>
                  <a:outerShdw blurRad="38100" dist="38100" dir="2700000" algn="tl">
                    <a:srgbClr val="000000">
                      <a:alpha val="43137"/>
                    </a:srgbClr>
                  </a:outerShdw>
                </a:effectLst>
              </a:endParaRPr>
            </a:p>
          </p:txBody>
        </p:sp>
        <p:sp>
          <p:nvSpPr>
            <p:cNvPr id="30" name="Line 16"/>
            <p:cNvSpPr>
              <a:spLocks noChangeShapeType="1"/>
            </p:cNvSpPr>
            <p:nvPr/>
          </p:nvSpPr>
          <p:spPr bwMode="ltGray">
            <a:xfrm flipV="1">
              <a:off x="1371599" y="3492500"/>
              <a:ext cx="2705099" cy="1346200"/>
            </a:xfrm>
            <a:prstGeom prst="line">
              <a:avLst/>
            </a:prstGeom>
            <a:noFill/>
            <a:ln w="38100">
              <a:solidFill>
                <a:schemeClr val="bg1"/>
              </a:solidFill>
              <a:prstDash val="sysDot"/>
              <a:round/>
              <a:headEnd/>
              <a:tailEnd/>
            </a:ln>
          </p:spPr>
          <p:txBody>
            <a:bodyPr wrap="none" anchor="ctr"/>
            <a:lstStyle/>
            <a:p>
              <a:endParaRPr lang="en-US" sz="1400">
                <a:effectLst>
                  <a:outerShdw blurRad="38100" dist="38100" dir="2700000" algn="tl">
                    <a:srgbClr val="000000">
                      <a:alpha val="43137"/>
                    </a:srgbClr>
                  </a:outerShdw>
                </a:effectLst>
              </a:endParaRPr>
            </a:p>
          </p:txBody>
        </p:sp>
        <p:sp>
          <p:nvSpPr>
            <p:cNvPr id="31" name="Line 17"/>
            <p:cNvSpPr>
              <a:spLocks noChangeShapeType="1"/>
            </p:cNvSpPr>
            <p:nvPr/>
          </p:nvSpPr>
          <p:spPr bwMode="ltGray">
            <a:xfrm flipV="1">
              <a:off x="2755899" y="3683001"/>
              <a:ext cx="1320800" cy="1168398"/>
            </a:xfrm>
            <a:prstGeom prst="line">
              <a:avLst/>
            </a:prstGeom>
            <a:noFill/>
            <a:ln w="38100">
              <a:solidFill>
                <a:schemeClr val="bg1"/>
              </a:solidFill>
              <a:prstDash val="sysDot"/>
              <a:round/>
              <a:headEnd/>
              <a:tailEnd/>
            </a:ln>
          </p:spPr>
          <p:txBody>
            <a:bodyPr wrap="none" anchor="ctr"/>
            <a:lstStyle/>
            <a:p>
              <a:endParaRPr lang="en-US" sz="1400">
                <a:effectLst>
                  <a:outerShdw blurRad="38100" dist="38100" dir="2700000" algn="tl">
                    <a:srgbClr val="000000">
                      <a:alpha val="43137"/>
                    </a:srgbClr>
                  </a:outerShdw>
                </a:effectLst>
              </a:endParaRPr>
            </a:p>
          </p:txBody>
        </p:sp>
        <p:pic>
          <p:nvPicPr>
            <p:cNvPr id="35" name="Picture 18"/>
            <p:cNvPicPr>
              <a:picLocks noChangeAspect="1" noChangeArrowheads="1"/>
            </p:cNvPicPr>
            <p:nvPr/>
          </p:nvPicPr>
          <p:blipFill>
            <a:blip r:embed="rId6" cstate="print">
              <a:lum contrast="4000"/>
            </a:blip>
            <a:srcRect r="51888"/>
            <a:stretch>
              <a:fillRect/>
            </a:stretch>
          </p:blipFill>
          <p:spPr bwMode="ltGray">
            <a:xfrm>
              <a:off x="434975" y="2386015"/>
              <a:ext cx="2873375" cy="3333747"/>
            </a:xfrm>
            <a:prstGeom prst="rect">
              <a:avLst/>
            </a:prstGeom>
            <a:noFill/>
            <a:ln w="9525">
              <a:noFill/>
              <a:miter lim="800000"/>
              <a:headEnd/>
              <a:tailEnd/>
            </a:ln>
          </p:spPr>
        </p:pic>
        <p:sp>
          <p:nvSpPr>
            <p:cNvPr id="36" name="Text Box 19"/>
            <p:cNvSpPr txBox="1">
              <a:spLocks noChangeArrowheads="1"/>
            </p:cNvSpPr>
            <p:nvPr/>
          </p:nvSpPr>
          <p:spPr bwMode="ltGray">
            <a:xfrm>
              <a:off x="2181818" y="5674389"/>
              <a:ext cx="3088237" cy="940975"/>
            </a:xfrm>
            <a:prstGeom prst="rect">
              <a:avLst/>
            </a:prstGeom>
            <a:noFill/>
            <a:ln w="9525">
              <a:noFill/>
              <a:miter lim="800000"/>
              <a:headEnd/>
              <a:tailEnd/>
            </a:ln>
          </p:spPr>
          <p:txBody>
            <a:bodyPr wrap="none">
              <a:spAutoFit/>
            </a:bodyPr>
            <a:lstStyle/>
            <a:p>
              <a:pPr algn="l"/>
              <a:r>
                <a:rPr lang="en-US" sz="1400" b="1" dirty="0">
                  <a:solidFill>
                    <a:schemeClr val="bg1"/>
                  </a:solidFill>
                  <a:effectLst>
                    <a:outerShdw blurRad="38100" dist="38100" dir="2700000" algn="tl">
                      <a:srgbClr val="000000">
                        <a:alpha val="43137"/>
                      </a:srgbClr>
                    </a:outerShdw>
                  </a:effectLst>
                </a:rPr>
                <a:t>Support</a:t>
              </a:r>
            </a:p>
          </p:txBody>
        </p:sp>
        <p:sp>
          <p:nvSpPr>
            <p:cNvPr id="37" name="Text Box 20"/>
            <p:cNvSpPr txBox="1">
              <a:spLocks noChangeArrowheads="1"/>
            </p:cNvSpPr>
            <p:nvPr/>
          </p:nvSpPr>
          <p:spPr bwMode="ltGray">
            <a:xfrm>
              <a:off x="642546" y="3507569"/>
              <a:ext cx="3112326" cy="940975"/>
            </a:xfrm>
            <a:prstGeom prst="rect">
              <a:avLst/>
            </a:prstGeom>
            <a:noFill/>
            <a:ln w="9525">
              <a:noFill/>
              <a:miter lim="800000"/>
              <a:headEnd/>
              <a:tailEnd/>
            </a:ln>
          </p:spPr>
          <p:txBody>
            <a:bodyPr wrap="none">
              <a:spAutoFit/>
            </a:bodyPr>
            <a:lstStyle/>
            <a:p>
              <a:pPr algn="l"/>
              <a:r>
                <a:rPr lang="en-US" sz="1400" b="1" dirty="0">
                  <a:solidFill>
                    <a:schemeClr val="bg1"/>
                  </a:solidFill>
                  <a:effectLst>
                    <a:outerShdw blurRad="38100" dist="38100" dir="2700000" algn="tl">
                      <a:srgbClr val="000000">
                        <a:alpha val="43137"/>
                      </a:srgbClr>
                    </a:outerShdw>
                  </a:effectLst>
                </a:rPr>
                <a:t>Manage</a:t>
              </a:r>
            </a:p>
          </p:txBody>
        </p:sp>
        <p:sp>
          <p:nvSpPr>
            <p:cNvPr id="39" name="Text Box 21"/>
            <p:cNvSpPr txBox="1">
              <a:spLocks noChangeArrowheads="1"/>
            </p:cNvSpPr>
            <p:nvPr/>
          </p:nvSpPr>
          <p:spPr bwMode="ltGray">
            <a:xfrm>
              <a:off x="965798" y="5056852"/>
              <a:ext cx="1776119" cy="940975"/>
            </a:xfrm>
            <a:prstGeom prst="rect">
              <a:avLst/>
            </a:prstGeom>
            <a:noFill/>
            <a:ln w="9525">
              <a:noFill/>
              <a:miter lim="800000"/>
              <a:headEnd/>
              <a:tailEnd/>
            </a:ln>
          </p:spPr>
          <p:txBody>
            <a:bodyPr wrap="none">
              <a:spAutoFit/>
            </a:bodyPr>
            <a:lstStyle/>
            <a:p>
              <a:pPr algn="l"/>
              <a:r>
                <a:rPr lang="en-US" sz="1400" b="1" dirty="0">
                  <a:solidFill>
                    <a:schemeClr val="bg1"/>
                  </a:solidFill>
                  <a:effectLst>
                    <a:outerShdw blurRad="38100" dist="38100" dir="2700000" algn="tl">
                      <a:srgbClr val="000000">
                        <a:alpha val="43137"/>
                      </a:srgbClr>
                    </a:outerShdw>
                  </a:effectLst>
                </a:rPr>
                <a:t>Sell</a:t>
              </a:r>
            </a:p>
          </p:txBody>
        </p:sp>
        <p:sp>
          <p:nvSpPr>
            <p:cNvPr id="41" name="Text Box 23"/>
            <p:cNvSpPr txBox="1">
              <a:spLocks noChangeArrowheads="1"/>
            </p:cNvSpPr>
            <p:nvPr/>
          </p:nvSpPr>
          <p:spPr bwMode="ltGray">
            <a:xfrm>
              <a:off x="7103170" y="2355088"/>
              <a:ext cx="4545896" cy="940975"/>
            </a:xfrm>
            <a:prstGeom prst="rect">
              <a:avLst/>
            </a:prstGeom>
            <a:noFill/>
            <a:ln w="9525">
              <a:noFill/>
              <a:miter lim="800000"/>
              <a:headEnd/>
              <a:tailEnd/>
            </a:ln>
          </p:spPr>
          <p:txBody>
            <a:bodyPr wrap="none">
              <a:spAutoFit/>
            </a:bodyPr>
            <a:lstStyle/>
            <a:p>
              <a:pPr algn="l"/>
              <a:r>
                <a:rPr lang="en-US" sz="1400" b="1" dirty="0">
                  <a:solidFill>
                    <a:schemeClr val="bg1"/>
                  </a:solidFill>
                  <a:effectLst>
                    <a:outerShdw blurRad="38100" dist="38100" dir="2700000" algn="tl">
                      <a:srgbClr val="000000">
                        <a:alpha val="43137"/>
                      </a:srgbClr>
                    </a:outerShdw>
                  </a:effectLst>
                </a:rPr>
                <a:t>Manufacture</a:t>
              </a:r>
            </a:p>
          </p:txBody>
        </p:sp>
        <p:sp>
          <p:nvSpPr>
            <p:cNvPr id="42" name="Text Box 24"/>
            <p:cNvSpPr txBox="1">
              <a:spLocks noChangeArrowheads="1"/>
            </p:cNvSpPr>
            <p:nvPr/>
          </p:nvSpPr>
          <p:spPr bwMode="ltGray">
            <a:xfrm>
              <a:off x="5001119" y="826222"/>
              <a:ext cx="2838238" cy="940975"/>
            </a:xfrm>
            <a:prstGeom prst="rect">
              <a:avLst/>
            </a:prstGeom>
            <a:noFill/>
            <a:ln w="9525">
              <a:noFill/>
              <a:miter lim="800000"/>
              <a:headEnd/>
              <a:tailEnd/>
            </a:ln>
          </p:spPr>
          <p:txBody>
            <a:bodyPr wrap="none">
              <a:spAutoFit/>
            </a:bodyPr>
            <a:lstStyle/>
            <a:p>
              <a:pPr algn="l"/>
              <a:r>
                <a:rPr lang="en-US" sz="1400" b="1" dirty="0">
                  <a:solidFill>
                    <a:schemeClr val="bg1"/>
                  </a:solidFill>
                  <a:effectLst>
                    <a:outerShdw blurRad="38100" dist="38100" dir="2700000" algn="tl">
                      <a:srgbClr val="000000">
                        <a:alpha val="43137"/>
                      </a:srgbClr>
                    </a:outerShdw>
                  </a:effectLst>
                </a:rPr>
                <a:t>Specify</a:t>
              </a:r>
            </a:p>
          </p:txBody>
        </p:sp>
        <p:sp>
          <p:nvSpPr>
            <p:cNvPr id="43" name="Text Box 25"/>
            <p:cNvSpPr txBox="1">
              <a:spLocks noChangeArrowheads="1"/>
            </p:cNvSpPr>
            <p:nvPr/>
          </p:nvSpPr>
          <p:spPr bwMode="ltGray">
            <a:xfrm>
              <a:off x="6808675" y="3849598"/>
              <a:ext cx="3576323" cy="940975"/>
            </a:xfrm>
            <a:prstGeom prst="rect">
              <a:avLst/>
            </a:prstGeom>
            <a:noFill/>
            <a:ln w="9525">
              <a:noFill/>
              <a:miter lim="800000"/>
              <a:headEnd/>
              <a:tailEnd/>
            </a:ln>
          </p:spPr>
          <p:txBody>
            <a:bodyPr wrap="none">
              <a:spAutoFit/>
            </a:bodyPr>
            <a:lstStyle/>
            <a:p>
              <a:pPr algn="l"/>
              <a:r>
                <a:rPr lang="en-US" sz="1400" b="1" dirty="0">
                  <a:solidFill>
                    <a:schemeClr val="bg1"/>
                  </a:solidFill>
                  <a:effectLst>
                    <a:outerShdw blurRad="38100" dist="38100" dir="2700000" algn="tl">
                      <a:srgbClr val="000000">
                        <a:alpha val="43137"/>
                      </a:srgbClr>
                    </a:outerShdw>
                  </a:effectLst>
                </a:rPr>
                <a:t>Assemble</a:t>
              </a:r>
            </a:p>
          </p:txBody>
        </p:sp>
        <p:pic>
          <p:nvPicPr>
            <p:cNvPr id="44" name="Picture 3" descr="C:\Program Files\Microsoft Resource DVD Artwork\DVD_ART\Artwork_Imagery\HARDWARE_IMAGERY\Illustration - Misc Hardware\Windows Vista Illustration Icons\Firewall.png"/>
            <p:cNvPicPr>
              <a:picLocks noChangeAspect="1" noChangeArrowheads="1"/>
            </p:cNvPicPr>
            <p:nvPr/>
          </p:nvPicPr>
          <p:blipFill>
            <a:blip r:embed="rId9" cstate="print"/>
            <a:srcRect/>
            <a:stretch>
              <a:fillRect/>
            </a:stretch>
          </p:blipFill>
          <p:spPr bwMode="ltGray">
            <a:xfrm>
              <a:off x="5007427" y="1930402"/>
              <a:ext cx="711880" cy="711880"/>
            </a:xfrm>
            <a:prstGeom prst="rect">
              <a:avLst/>
            </a:prstGeom>
            <a:noFill/>
          </p:spPr>
        </p:pic>
        <p:pic>
          <p:nvPicPr>
            <p:cNvPr id="45" name="Picture 3" descr="C:\Program Files\Microsoft Resource DVD Artwork\DVD_ART\Artwork_Imagery\HARDWARE_IMAGERY\Illustration - Misc Hardware\Windows Vista Illustration Icons\Firewall.png"/>
            <p:cNvPicPr>
              <a:picLocks noChangeAspect="1" noChangeArrowheads="1"/>
            </p:cNvPicPr>
            <p:nvPr/>
          </p:nvPicPr>
          <p:blipFill>
            <a:blip r:embed="rId10" cstate="print"/>
            <a:srcRect/>
            <a:stretch>
              <a:fillRect/>
            </a:stretch>
          </p:blipFill>
          <p:spPr bwMode="ltGray">
            <a:xfrm>
              <a:off x="5805711" y="2191658"/>
              <a:ext cx="812800" cy="812802"/>
            </a:xfrm>
            <a:prstGeom prst="rect">
              <a:avLst/>
            </a:prstGeom>
            <a:noFill/>
          </p:spPr>
        </p:pic>
        <p:pic>
          <p:nvPicPr>
            <p:cNvPr id="46" name="Picture 3" descr="C:\Program Files\Microsoft Resource DVD Artwork\DVD_ART\Artwork_Imagery\HARDWARE_IMAGERY\Illustration - Misc Hardware\Windows Vista Illustration Icons\Firewall.png"/>
            <p:cNvPicPr>
              <a:picLocks noChangeAspect="1" noChangeArrowheads="1"/>
            </p:cNvPicPr>
            <p:nvPr/>
          </p:nvPicPr>
          <p:blipFill>
            <a:blip r:embed="rId11" cstate="print"/>
            <a:srcRect/>
            <a:stretch>
              <a:fillRect/>
            </a:stretch>
          </p:blipFill>
          <p:spPr bwMode="ltGray">
            <a:xfrm>
              <a:off x="6168571" y="2960912"/>
              <a:ext cx="957942" cy="957943"/>
            </a:xfrm>
            <a:prstGeom prst="rect">
              <a:avLst/>
            </a:prstGeom>
            <a:noFill/>
          </p:spPr>
        </p:pic>
        <p:sp>
          <p:nvSpPr>
            <p:cNvPr id="47" name="Line 13"/>
            <p:cNvSpPr>
              <a:spLocks noChangeShapeType="1"/>
            </p:cNvSpPr>
            <p:nvPr/>
          </p:nvSpPr>
          <p:spPr bwMode="ltGray">
            <a:xfrm rot="1443351" flipV="1">
              <a:off x="5080000" y="3260724"/>
              <a:ext cx="1233489" cy="527051"/>
            </a:xfrm>
            <a:prstGeom prst="line">
              <a:avLst/>
            </a:prstGeom>
            <a:noFill/>
            <a:ln w="38100">
              <a:solidFill>
                <a:schemeClr val="bg1"/>
              </a:solidFill>
              <a:round/>
              <a:headEnd/>
              <a:tailEnd/>
            </a:ln>
          </p:spPr>
          <p:txBody>
            <a:bodyPr wrap="none" anchor="ctr"/>
            <a:lstStyle/>
            <a:p>
              <a:endParaRPr lang="en-US" sz="1400">
                <a:solidFill>
                  <a:schemeClr val="bg1"/>
                </a:solidFill>
                <a:effectLst>
                  <a:outerShdw blurRad="38100" dist="38100" dir="2700000" algn="tl">
                    <a:srgbClr val="000000">
                      <a:alpha val="43137"/>
                    </a:srgbClr>
                  </a:outerShdw>
                </a:effectLst>
              </a:endParaRPr>
            </a:p>
          </p:txBody>
        </p:sp>
        <p:sp>
          <p:nvSpPr>
            <p:cNvPr id="48" name="Line 10"/>
            <p:cNvSpPr>
              <a:spLocks noChangeShapeType="1"/>
            </p:cNvSpPr>
            <p:nvPr/>
          </p:nvSpPr>
          <p:spPr bwMode="ltGray">
            <a:xfrm flipV="1">
              <a:off x="5054600" y="2755899"/>
              <a:ext cx="1041400" cy="520699"/>
            </a:xfrm>
            <a:prstGeom prst="line">
              <a:avLst/>
            </a:prstGeom>
            <a:noFill/>
            <a:ln w="38100">
              <a:solidFill>
                <a:schemeClr val="bg1"/>
              </a:solidFill>
              <a:round/>
              <a:headEnd/>
              <a:tailEnd/>
            </a:ln>
          </p:spPr>
          <p:txBody>
            <a:bodyPr wrap="none" anchor="ctr"/>
            <a:lstStyle/>
            <a:p>
              <a:endParaRPr lang="en-US" sz="1400">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itchFamily="18" charset="0"/>
            </a:endParaRPr>
          </a:p>
        </p:txBody>
      </p:sp>
      <p:sp>
        <p:nvSpPr>
          <p:cNvPr id="17" name="TextBox 16"/>
          <p:cNvSpPr txBox="1"/>
          <p:nvPr/>
        </p:nvSpPr>
        <p:spPr>
          <a:xfrm>
            <a:off x="214282" y="285728"/>
            <a:ext cx="8715436" cy="646331"/>
          </a:xfrm>
          <a:prstGeom prst="rect">
            <a:avLst/>
          </a:prstGeom>
          <a:noFill/>
        </p:spPr>
        <p:txBody>
          <a:bodyPr wrap="square" rtlCol="0">
            <a:spAutoFit/>
          </a:bodyPr>
          <a:lstStyle/>
          <a:p>
            <a:pPr marL="514350" indent="-514350" algn="ctr"/>
            <a:r>
              <a:rPr lang="en-US" sz="3600" i="1" dirty="0" smtClean="0">
                <a:solidFill>
                  <a:schemeClr val="bg1"/>
                </a:solidFill>
                <a:latin typeface="Gill Sans MT" pitchFamily="34" charset="0"/>
              </a:rPr>
              <a:t>Agenda</a:t>
            </a:r>
            <a:endParaRPr lang="pt-PT" sz="3600" i="1" dirty="0" smtClean="0">
              <a:solidFill>
                <a:schemeClr val="bg1"/>
              </a:solidFill>
              <a:latin typeface="Gill Sans MT" pitchFamily="34" charset="0"/>
            </a:endParaRPr>
          </a:p>
        </p:txBody>
      </p:sp>
      <p:pic>
        <p:nvPicPr>
          <p:cNvPr id="21"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33" name="Rectangle 32"/>
          <p:cNvSpPr/>
          <p:nvPr/>
        </p:nvSpPr>
        <p:spPr>
          <a:xfrm>
            <a:off x="2571736" y="2438400"/>
            <a:ext cx="2643206" cy="3810000"/>
          </a:xfrm>
          <a:prstGeom prst="rect">
            <a:avLst/>
          </a:prstGeom>
          <a:gradFill flip="none" rotWithShape="1">
            <a:gsLst>
              <a:gs pos="0">
                <a:schemeClr val="bg1">
                  <a:alpha val="0"/>
                </a:schemeClr>
              </a:gs>
              <a:gs pos="50000">
                <a:schemeClr val="bg2">
                  <a:lumMod val="90000"/>
                  <a:alpha val="75000"/>
                </a:schemeClr>
              </a:gs>
              <a:gs pos="100000">
                <a:schemeClr val="bg1">
                  <a:alpha val="0"/>
                </a:schemeClr>
              </a:gs>
            </a:gsLst>
            <a:lin ang="54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nchorCtr="0"/>
          <a:lstStyle/>
          <a:p>
            <a:pPr marL="457200" indent="-457200">
              <a:lnSpc>
                <a:spcPct val="150000"/>
              </a:lnSpc>
              <a:buFont typeface="+mj-lt"/>
              <a:buAutoNum type="arabicPeriod"/>
            </a:pPr>
            <a:r>
              <a:rPr lang="en-US" sz="1600" dirty="0" smtClean="0">
                <a:solidFill>
                  <a:schemeClr val="bg1">
                    <a:lumMod val="50000"/>
                  </a:schemeClr>
                </a:solidFill>
                <a:latin typeface="Gill Sans MT" pitchFamily="34" charset="0"/>
              </a:rPr>
              <a:t>Integration Challenges</a:t>
            </a:r>
          </a:p>
          <a:p>
            <a:pPr marL="457200" indent="-457200">
              <a:lnSpc>
                <a:spcPct val="150000"/>
              </a:lnSpc>
              <a:buFont typeface="+mj-lt"/>
              <a:buAutoNum type="arabicPeriod"/>
            </a:pPr>
            <a:r>
              <a:rPr lang="en-US" sz="1600" dirty="0" smtClean="0">
                <a:solidFill>
                  <a:schemeClr val="bg1">
                    <a:lumMod val="50000"/>
                  </a:schemeClr>
                </a:solidFill>
                <a:latin typeface="Gill Sans MT" pitchFamily="34" charset="0"/>
              </a:rPr>
              <a:t>Types of Integration</a:t>
            </a:r>
          </a:p>
          <a:p>
            <a:pPr marL="457200" indent="-457200">
              <a:lnSpc>
                <a:spcPct val="150000"/>
              </a:lnSpc>
              <a:buFont typeface="+mj-lt"/>
              <a:buAutoNum type="arabicPeriod"/>
            </a:pPr>
            <a:r>
              <a:rPr lang="en-US" sz="1600" dirty="0" smtClean="0">
                <a:solidFill>
                  <a:schemeClr val="bg1">
                    <a:lumMod val="50000"/>
                  </a:schemeClr>
                </a:solidFill>
                <a:latin typeface="Gill Sans MT" pitchFamily="34" charset="0"/>
              </a:rPr>
              <a:t>Integration Infrastructure</a:t>
            </a:r>
            <a:endParaRPr lang="en-US" sz="1600" dirty="0">
              <a:solidFill>
                <a:schemeClr val="bg1">
                  <a:lumMod val="50000"/>
                </a:schemeClr>
              </a:solidFill>
              <a:latin typeface="Gill Sans MT" pitchFamily="34" charset="0"/>
            </a:endParaRPr>
          </a:p>
        </p:txBody>
      </p:sp>
      <p:sp>
        <p:nvSpPr>
          <p:cNvPr id="35" name="Rectangle 34"/>
          <p:cNvSpPr/>
          <p:nvPr/>
        </p:nvSpPr>
        <p:spPr>
          <a:xfrm>
            <a:off x="455902" y="1524000"/>
            <a:ext cx="1901520" cy="914400"/>
          </a:xfrm>
          <a:prstGeom prst="rect">
            <a:avLst/>
          </a:prstGeom>
          <a:gradFill flip="none" rotWithShape="1">
            <a:gsLst>
              <a:gs pos="32000">
                <a:schemeClr val="bg2"/>
              </a:gs>
              <a:gs pos="100000">
                <a:schemeClr val="bg2">
                  <a:lumMod val="75000"/>
                </a:schemeClr>
              </a:gs>
            </a:gsLst>
            <a:lin ang="5400000" scaled="1"/>
            <a:tileRect/>
          </a:gradFill>
          <a:ln w="12700">
            <a:gradFill flip="none" rotWithShape="1">
              <a:gsLst>
                <a:gs pos="0">
                  <a:schemeClr val="bg1"/>
                </a:gs>
                <a:gs pos="100000">
                  <a:schemeClr val="bg1">
                    <a:lumMod val="75000"/>
                  </a:schemeClr>
                </a:gs>
              </a:gsLst>
              <a:lin ang="16200000" scaled="1"/>
              <a:tileRect/>
            </a:grad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r>
              <a:rPr lang="en-US" sz="2400" dirty="0" smtClean="0">
                <a:solidFill>
                  <a:srgbClr val="EEECE1">
                    <a:lumMod val="25000"/>
                  </a:srgbClr>
                </a:solidFill>
                <a:latin typeface="Gill Sans MT" pitchFamily="34" charset="0"/>
              </a:rPr>
              <a:t>Intro</a:t>
            </a:r>
            <a:endParaRPr lang="en-US" sz="2400" dirty="0">
              <a:solidFill>
                <a:srgbClr val="EEECE1">
                  <a:lumMod val="25000"/>
                </a:srgbClr>
              </a:solidFill>
              <a:latin typeface="Gill Sans MT" pitchFamily="34" charset="0"/>
            </a:endParaRPr>
          </a:p>
        </p:txBody>
      </p:sp>
      <p:sp>
        <p:nvSpPr>
          <p:cNvPr id="36" name="TextBox 35"/>
          <p:cNvSpPr txBox="1"/>
          <p:nvPr/>
        </p:nvSpPr>
        <p:spPr>
          <a:xfrm>
            <a:off x="455902" y="1524000"/>
            <a:ext cx="685800" cy="861774"/>
          </a:xfrm>
          <a:prstGeom prst="rect">
            <a:avLst/>
          </a:prstGeom>
          <a:noFill/>
        </p:spPr>
        <p:txBody>
          <a:bodyPr wrap="square" rtlCol="0">
            <a:spAutoFit/>
          </a:bodyPr>
          <a:lstStyle/>
          <a:p>
            <a:pPr algn="ctr"/>
            <a:r>
              <a:rPr lang="en-US" sz="5000" dirty="0">
                <a:solidFill>
                  <a:srgbClr val="EEECE1">
                    <a:lumMod val="75000"/>
                  </a:srgbClr>
                </a:solidFill>
                <a:latin typeface="Calisto MT" pitchFamily="18" charset="0"/>
              </a:rPr>
              <a:t>1</a:t>
            </a:r>
          </a:p>
        </p:txBody>
      </p:sp>
      <p:cxnSp>
        <p:nvCxnSpPr>
          <p:cNvPr id="37" name="Straight Connector 36"/>
          <p:cNvCxnSpPr/>
          <p:nvPr/>
        </p:nvCxnSpPr>
        <p:spPr>
          <a:xfrm rot="5400000">
            <a:off x="799596" y="1980406"/>
            <a:ext cx="685800" cy="1588"/>
          </a:xfrm>
          <a:prstGeom prst="line">
            <a:avLst/>
          </a:prstGeom>
          <a:ln w="31750">
            <a:solidFill>
              <a:srgbClr val="FFFFFF"/>
            </a:solidFill>
            <a:prstDash val="sysDot"/>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606372" y="1524000"/>
            <a:ext cx="2608570" cy="914400"/>
          </a:xfrm>
          <a:prstGeom prst="rect">
            <a:avLst/>
          </a:prstGeom>
          <a:gradFill flip="none" rotWithShape="1">
            <a:gsLst>
              <a:gs pos="32000">
                <a:schemeClr val="bg2"/>
              </a:gs>
              <a:gs pos="100000">
                <a:schemeClr val="bg2">
                  <a:lumMod val="75000"/>
                </a:schemeClr>
              </a:gs>
            </a:gsLst>
            <a:lin ang="5400000" scaled="1"/>
            <a:tileRect/>
          </a:gradFill>
          <a:ln w="12700">
            <a:gradFill flip="none" rotWithShape="1">
              <a:gsLst>
                <a:gs pos="0">
                  <a:schemeClr val="bg1"/>
                </a:gs>
                <a:gs pos="100000">
                  <a:schemeClr val="bg1">
                    <a:lumMod val="75000"/>
                  </a:schemeClr>
                </a:gs>
              </a:gsLst>
              <a:lin ang="16200000" scaled="1"/>
              <a:tileRect/>
            </a:grad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r>
              <a:rPr lang="en-US" sz="2400" dirty="0" smtClean="0">
                <a:solidFill>
                  <a:srgbClr val="EEECE1">
                    <a:lumMod val="25000"/>
                  </a:srgbClr>
                </a:solidFill>
                <a:latin typeface="Gill Sans MT" pitchFamily="34" charset="0"/>
              </a:rPr>
              <a:t>Concepts of Integration</a:t>
            </a:r>
          </a:p>
        </p:txBody>
      </p:sp>
      <p:sp>
        <p:nvSpPr>
          <p:cNvPr id="39" name="TextBox 38"/>
          <p:cNvSpPr txBox="1"/>
          <p:nvPr/>
        </p:nvSpPr>
        <p:spPr>
          <a:xfrm>
            <a:off x="2606372" y="1524000"/>
            <a:ext cx="685800" cy="861774"/>
          </a:xfrm>
          <a:prstGeom prst="rect">
            <a:avLst/>
          </a:prstGeom>
          <a:noFill/>
        </p:spPr>
        <p:txBody>
          <a:bodyPr wrap="square" rtlCol="0">
            <a:spAutoFit/>
          </a:bodyPr>
          <a:lstStyle/>
          <a:p>
            <a:pPr algn="ctr"/>
            <a:r>
              <a:rPr lang="en-US" sz="5000" dirty="0">
                <a:solidFill>
                  <a:srgbClr val="EEECE1">
                    <a:lumMod val="75000"/>
                  </a:srgbClr>
                </a:solidFill>
                <a:latin typeface="Calisto MT" pitchFamily="18" charset="0"/>
              </a:rPr>
              <a:t>2</a:t>
            </a:r>
          </a:p>
        </p:txBody>
      </p:sp>
      <p:cxnSp>
        <p:nvCxnSpPr>
          <p:cNvPr id="40" name="Straight Connector 39"/>
          <p:cNvCxnSpPr/>
          <p:nvPr/>
        </p:nvCxnSpPr>
        <p:spPr>
          <a:xfrm rot="5400000">
            <a:off x="2950066" y="1980406"/>
            <a:ext cx="685800" cy="1588"/>
          </a:xfrm>
          <a:prstGeom prst="line">
            <a:avLst/>
          </a:prstGeom>
          <a:ln w="31750">
            <a:solidFill>
              <a:srgbClr val="FFFFFF"/>
            </a:solidFill>
            <a:prstDash val="sysDot"/>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416248" y="1524000"/>
            <a:ext cx="3214710" cy="914400"/>
          </a:xfrm>
          <a:prstGeom prst="rect">
            <a:avLst/>
          </a:prstGeom>
          <a:gradFill flip="none" rotWithShape="1">
            <a:gsLst>
              <a:gs pos="32000">
                <a:schemeClr val="bg2"/>
              </a:gs>
              <a:gs pos="100000">
                <a:schemeClr val="bg2">
                  <a:lumMod val="75000"/>
                </a:schemeClr>
              </a:gs>
            </a:gsLst>
            <a:lin ang="5400000" scaled="1"/>
            <a:tileRect/>
          </a:gradFill>
          <a:ln w="12700">
            <a:gradFill flip="none" rotWithShape="1">
              <a:gsLst>
                <a:gs pos="0">
                  <a:schemeClr val="bg1"/>
                </a:gs>
                <a:gs pos="100000">
                  <a:schemeClr val="bg1">
                    <a:lumMod val="75000"/>
                  </a:schemeClr>
                </a:gs>
              </a:gsLst>
              <a:lin ang="16200000" scaled="1"/>
              <a:tileRect/>
            </a:grad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r>
              <a:rPr lang="en-US" sz="2400" dirty="0" smtClean="0">
                <a:solidFill>
                  <a:srgbClr val="EEECE1">
                    <a:lumMod val="25000"/>
                  </a:srgbClr>
                </a:solidFill>
                <a:latin typeface="Gill Sans MT" pitchFamily="34" charset="0"/>
              </a:rPr>
              <a:t>BizTalk Server for SOA and BPM</a:t>
            </a:r>
            <a:endParaRPr lang="en-US" sz="2400" dirty="0">
              <a:solidFill>
                <a:srgbClr val="EEECE1">
                  <a:lumMod val="25000"/>
                </a:srgbClr>
              </a:solidFill>
              <a:latin typeface="Gill Sans MT" pitchFamily="34" charset="0"/>
            </a:endParaRPr>
          </a:p>
        </p:txBody>
      </p:sp>
      <p:sp>
        <p:nvSpPr>
          <p:cNvPr id="42" name="TextBox 41"/>
          <p:cNvSpPr txBox="1"/>
          <p:nvPr/>
        </p:nvSpPr>
        <p:spPr>
          <a:xfrm>
            <a:off x="5416248" y="1524000"/>
            <a:ext cx="685800" cy="861774"/>
          </a:xfrm>
          <a:prstGeom prst="rect">
            <a:avLst/>
          </a:prstGeom>
          <a:noFill/>
        </p:spPr>
        <p:txBody>
          <a:bodyPr wrap="square" rtlCol="0">
            <a:spAutoFit/>
          </a:bodyPr>
          <a:lstStyle/>
          <a:p>
            <a:pPr algn="ctr"/>
            <a:r>
              <a:rPr lang="en-US" sz="5000" dirty="0">
                <a:solidFill>
                  <a:srgbClr val="EEECE1">
                    <a:lumMod val="75000"/>
                  </a:srgbClr>
                </a:solidFill>
                <a:latin typeface="Calisto MT" pitchFamily="18" charset="0"/>
              </a:rPr>
              <a:t>3</a:t>
            </a:r>
          </a:p>
        </p:txBody>
      </p:sp>
      <p:cxnSp>
        <p:nvCxnSpPr>
          <p:cNvPr id="43" name="Straight Connector 42"/>
          <p:cNvCxnSpPr/>
          <p:nvPr/>
        </p:nvCxnSpPr>
        <p:spPr>
          <a:xfrm rot="5400000">
            <a:off x="5759942" y="1980406"/>
            <a:ext cx="685800" cy="1588"/>
          </a:xfrm>
          <a:prstGeom prst="line">
            <a:avLst/>
          </a:prstGeom>
          <a:ln w="31750">
            <a:solidFill>
              <a:srgbClr val="FFFFFF"/>
            </a:solidFill>
            <a:prstDash val="sysDot"/>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5416248" y="2438400"/>
            <a:ext cx="3214710" cy="3810000"/>
          </a:xfrm>
          <a:prstGeom prst="rect">
            <a:avLst/>
          </a:prstGeom>
          <a:gradFill flip="none" rotWithShape="1">
            <a:gsLst>
              <a:gs pos="0">
                <a:schemeClr val="bg1">
                  <a:alpha val="0"/>
                </a:schemeClr>
              </a:gs>
              <a:gs pos="50000">
                <a:schemeClr val="bg2">
                  <a:lumMod val="90000"/>
                  <a:alpha val="75000"/>
                </a:schemeClr>
              </a:gs>
              <a:gs pos="100000">
                <a:schemeClr val="bg1">
                  <a:alpha val="0"/>
                </a:schemeClr>
              </a:gs>
            </a:gsLst>
            <a:lin ang="54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nchorCtr="0"/>
          <a:lstStyle/>
          <a:p>
            <a:pPr marL="457200" indent="-457200">
              <a:lnSpc>
                <a:spcPct val="150000"/>
              </a:lnSpc>
              <a:buFont typeface="+mj-lt"/>
              <a:buAutoNum type="arabicPeriod"/>
            </a:pPr>
            <a:r>
              <a:rPr lang="en-US" sz="1600" dirty="0" smtClean="0">
                <a:solidFill>
                  <a:schemeClr val="bg1">
                    <a:lumMod val="50000"/>
                  </a:schemeClr>
                </a:solidFill>
                <a:latin typeface="Gill Sans MT" pitchFamily="34" charset="0"/>
              </a:rPr>
              <a:t>Introduction to BPM and SOA</a:t>
            </a:r>
          </a:p>
          <a:p>
            <a:pPr marL="457200" indent="-457200">
              <a:lnSpc>
                <a:spcPct val="150000"/>
              </a:lnSpc>
              <a:buFont typeface="+mj-lt"/>
              <a:buAutoNum type="arabicPeriod"/>
            </a:pPr>
            <a:r>
              <a:rPr lang="en-US" sz="1600" dirty="0" smtClean="0">
                <a:solidFill>
                  <a:schemeClr val="bg1">
                    <a:lumMod val="50000"/>
                  </a:schemeClr>
                </a:solidFill>
                <a:latin typeface="Gill Sans MT" pitchFamily="34" charset="0"/>
              </a:rPr>
              <a:t>BizTalk Server Capabilities</a:t>
            </a:r>
          </a:p>
          <a:p>
            <a:pPr marL="457200" indent="-457200">
              <a:lnSpc>
                <a:spcPct val="150000"/>
              </a:lnSpc>
              <a:buFont typeface="+mj-lt"/>
              <a:buAutoNum type="arabicPeriod"/>
            </a:pPr>
            <a:r>
              <a:rPr lang="en-US" sz="1600" dirty="0" smtClean="0">
                <a:solidFill>
                  <a:schemeClr val="bg1">
                    <a:lumMod val="50000"/>
                  </a:schemeClr>
                </a:solidFill>
                <a:latin typeface="Gill Sans MT" pitchFamily="34" charset="0"/>
              </a:rPr>
              <a:t>BizTalk Enterprise Ready Architecture </a:t>
            </a:r>
          </a:p>
          <a:p>
            <a:pPr marL="457200" indent="-457200">
              <a:lnSpc>
                <a:spcPct val="150000"/>
              </a:lnSpc>
              <a:buFont typeface="+mj-lt"/>
              <a:buAutoNum type="arabicPeriod"/>
            </a:pPr>
            <a:r>
              <a:rPr lang="en-US" sz="1600" dirty="0" smtClean="0">
                <a:solidFill>
                  <a:schemeClr val="bg1">
                    <a:lumMod val="50000"/>
                  </a:schemeClr>
                </a:solidFill>
                <a:latin typeface="Gill Sans MT" pitchFamily="34" charset="0"/>
              </a:rPr>
              <a:t>BizTalk </a:t>
            </a:r>
            <a:r>
              <a:rPr lang="en-US" sz="1600" dirty="0" err="1" smtClean="0">
                <a:solidFill>
                  <a:schemeClr val="bg1">
                    <a:lumMod val="50000"/>
                  </a:schemeClr>
                </a:solidFill>
                <a:latin typeface="Gill Sans MT" pitchFamily="34" charset="0"/>
              </a:rPr>
              <a:t>Artefacts</a:t>
            </a:r>
            <a:endParaRPr lang="en-US" sz="1600" dirty="0" smtClean="0">
              <a:solidFill>
                <a:schemeClr val="bg1">
                  <a:lumMod val="50000"/>
                </a:schemeClr>
              </a:solidFill>
              <a:latin typeface="Gill Sans MT" pitchFamily="34" charset="0"/>
            </a:endParaRPr>
          </a:p>
          <a:p>
            <a:pPr marL="457200" indent="-457200">
              <a:lnSpc>
                <a:spcPct val="150000"/>
              </a:lnSpc>
              <a:buFont typeface="+mj-lt"/>
              <a:buAutoNum type="arabicPeriod"/>
            </a:pPr>
            <a:r>
              <a:rPr lang="pt-PT" sz="1600" dirty="0" err="1" smtClean="0">
                <a:solidFill>
                  <a:schemeClr val="bg1">
                    <a:lumMod val="50000"/>
                  </a:schemeClr>
                </a:solidFill>
                <a:latin typeface="Gill Sans MT" pitchFamily="34" charset="0"/>
              </a:rPr>
              <a:t>Concepts</a:t>
            </a:r>
            <a:endParaRPr lang="en-US" sz="1600" dirty="0" err="1" smtClean="0">
              <a:solidFill>
                <a:schemeClr val="bg1">
                  <a:lumMod val="50000"/>
                </a:schemeClr>
              </a:solidFill>
              <a:latin typeface="Gill Sans MT"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1200329"/>
          </a:xfrm>
          <a:prstGeom prst="rect">
            <a:avLst/>
          </a:prstGeom>
          <a:noFill/>
        </p:spPr>
        <p:txBody>
          <a:bodyPr wrap="square" rtlCol="0">
            <a:spAutoFit/>
          </a:bodyPr>
          <a:lstStyle/>
          <a:p>
            <a:pPr marL="514350" lvl="0" indent="-514350" algn="ctr"/>
            <a:r>
              <a:rPr lang="pt-PT" sz="3600" i="1" dirty="0" err="1" smtClean="0">
                <a:solidFill>
                  <a:schemeClr val="bg1"/>
                </a:solidFill>
                <a:latin typeface="Gill Sans MT" pitchFamily="34" charset="0"/>
              </a:rPr>
              <a:t>Management</a:t>
            </a:r>
            <a:r>
              <a:rPr lang="pt-PT" sz="3600" i="1" dirty="0" smtClean="0">
                <a:solidFill>
                  <a:schemeClr val="bg1"/>
                </a:solidFill>
                <a:latin typeface="Gill Sans MT" pitchFamily="34" charset="0"/>
              </a:rPr>
              <a:t> &amp; </a:t>
            </a:r>
            <a:r>
              <a:rPr lang="pt-PT" sz="3600" i="1" dirty="0" err="1" smtClean="0">
                <a:solidFill>
                  <a:schemeClr val="bg1"/>
                </a:solidFill>
                <a:latin typeface="Gill Sans MT" pitchFamily="34" charset="0"/>
              </a:rPr>
              <a:t>Operation</a:t>
            </a:r>
            <a:endParaRPr lang="pt-PT" sz="3600" i="1" dirty="0" smtClean="0">
              <a:solidFill>
                <a:schemeClr val="bg1"/>
              </a:solidFill>
              <a:latin typeface="Gill Sans MT" pitchFamily="34" charset="0"/>
            </a:endParaRPr>
          </a:p>
          <a:p>
            <a:pPr marL="514350" indent="-514350" algn="ct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grpSp>
        <p:nvGrpSpPr>
          <p:cNvPr id="7" name="Group 6"/>
          <p:cNvGrpSpPr/>
          <p:nvPr/>
        </p:nvGrpSpPr>
        <p:grpSpPr>
          <a:xfrm>
            <a:off x="714348" y="1438065"/>
            <a:ext cx="4535663" cy="4810552"/>
            <a:chOff x="1752600" y="1371600"/>
            <a:chExt cx="5029200" cy="5334000"/>
          </a:xfrm>
        </p:grpSpPr>
        <p:sp>
          <p:nvSpPr>
            <p:cNvPr id="8" name="Rectangle 7"/>
            <p:cNvSpPr/>
            <p:nvPr/>
          </p:nvSpPr>
          <p:spPr>
            <a:xfrm>
              <a:off x="1752600" y="1371600"/>
              <a:ext cx="5029200" cy="914400"/>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Application Management</a:t>
              </a:r>
              <a:endParaRPr lang="en-US" dirty="0">
                <a:solidFill>
                  <a:schemeClr val="bg2">
                    <a:lumMod val="25000"/>
                  </a:schemeClr>
                </a:solidFill>
                <a:latin typeface="Gill Sans MT" pitchFamily="34" charset="0"/>
              </a:endParaRPr>
            </a:p>
          </p:txBody>
        </p:sp>
        <p:sp>
          <p:nvSpPr>
            <p:cNvPr id="9" name="Rectangle 8"/>
            <p:cNvSpPr/>
            <p:nvPr/>
          </p:nvSpPr>
          <p:spPr>
            <a:xfrm>
              <a:off x="1752600" y="2438400"/>
              <a:ext cx="5029200" cy="762000"/>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Tracking Configuration &amp; Reporting </a:t>
              </a:r>
              <a:endParaRPr lang="en-US" dirty="0">
                <a:solidFill>
                  <a:schemeClr val="bg2">
                    <a:lumMod val="25000"/>
                  </a:schemeClr>
                </a:solidFill>
                <a:latin typeface="Gill Sans MT" pitchFamily="34" charset="0"/>
              </a:endParaRPr>
            </a:p>
          </p:txBody>
        </p:sp>
        <p:sp>
          <p:nvSpPr>
            <p:cNvPr id="10" name="Rectangle 9"/>
            <p:cNvSpPr/>
            <p:nvPr/>
          </p:nvSpPr>
          <p:spPr>
            <a:xfrm>
              <a:off x="1752600" y="3352800"/>
              <a:ext cx="5029200" cy="762000"/>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Host Management</a:t>
              </a:r>
              <a:endParaRPr lang="en-US" dirty="0">
                <a:solidFill>
                  <a:schemeClr val="bg2">
                    <a:lumMod val="25000"/>
                  </a:schemeClr>
                </a:solidFill>
                <a:latin typeface="Gill Sans MT" pitchFamily="34" charset="0"/>
              </a:endParaRPr>
            </a:p>
          </p:txBody>
        </p:sp>
        <p:sp>
          <p:nvSpPr>
            <p:cNvPr id="11" name="Rectangle 10"/>
            <p:cNvSpPr/>
            <p:nvPr/>
          </p:nvSpPr>
          <p:spPr>
            <a:xfrm>
              <a:off x="1752600" y="4267200"/>
              <a:ext cx="5029200" cy="762000"/>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Application Deployment</a:t>
              </a:r>
              <a:endParaRPr lang="en-US" dirty="0">
                <a:solidFill>
                  <a:schemeClr val="bg2">
                    <a:lumMod val="25000"/>
                  </a:schemeClr>
                </a:solidFill>
                <a:latin typeface="Gill Sans MT" pitchFamily="34" charset="0"/>
              </a:endParaRPr>
            </a:p>
          </p:txBody>
        </p:sp>
        <p:sp>
          <p:nvSpPr>
            <p:cNvPr id="12" name="Rectangle 11"/>
            <p:cNvSpPr/>
            <p:nvPr/>
          </p:nvSpPr>
          <p:spPr>
            <a:xfrm>
              <a:off x="1752600" y="5181600"/>
              <a:ext cx="2514600" cy="609600"/>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Best Practice Analysis</a:t>
              </a:r>
              <a:endParaRPr lang="en-US" dirty="0">
                <a:solidFill>
                  <a:schemeClr val="bg2">
                    <a:lumMod val="25000"/>
                  </a:schemeClr>
                </a:solidFill>
                <a:latin typeface="Gill Sans MT" pitchFamily="34" charset="0"/>
              </a:endParaRPr>
            </a:p>
          </p:txBody>
        </p:sp>
        <p:sp>
          <p:nvSpPr>
            <p:cNvPr id="13" name="Rectangle 12"/>
            <p:cNvSpPr/>
            <p:nvPr/>
          </p:nvSpPr>
          <p:spPr>
            <a:xfrm>
              <a:off x="4419600" y="5181600"/>
              <a:ext cx="2362200" cy="609600"/>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MOM Monitoring</a:t>
              </a:r>
              <a:endParaRPr lang="en-US" dirty="0">
                <a:solidFill>
                  <a:schemeClr val="bg2">
                    <a:lumMod val="25000"/>
                  </a:schemeClr>
                </a:solidFill>
                <a:latin typeface="Gill Sans MT" pitchFamily="34" charset="0"/>
              </a:endParaRPr>
            </a:p>
          </p:txBody>
        </p:sp>
        <p:sp>
          <p:nvSpPr>
            <p:cNvPr id="14" name="Rectangle 13"/>
            <p:cNvSpPr/>
            <p:nvPr/>
          </p:nvSpPr>
          <p:spPr>
            <a:xfrm>
              <a:off x="1752600" y="5943600"/>
              <a:ext cx="5029200" cy="762000"/>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latin typeface="Gill Sans MT" pitchFamily="34" charset="0"/>
                </a:rPr>
                <a:t>Database Management</a:t>
              </a:r>
              <a:endParaRPr lang="en-US" dirty="0">
                <a:solidFill>
                  <a:schemeClr val="bg2">
                    <a:lumMod val="25000"/>
                  </a:schemeClr>
                </a:solidFill>
                <a:latin typeface="Gill Sans MT" pitchFamily="34" charset="0"/>
              </a:endParaRPr>
            </a:p>
          </p:txBody>
        </p:sp>
      </p:grpSp>
      <p:grpSp>
        <p:nvGrpSpPr>
          <p:cNvPr id="15" name="Group 14"/>
          <p:cNvGrpSpPr/>
          <p:nvPr/>
        </p:nvGrpSpPr>
        <p:grpSpPr>
          <a:xfrm>
            <a:off x="7429500" y="230188"/>
            <a:ext cx="1333500" cy="836706"/>
            <a:chOff x="3362325" y="1905000"/>
            <a:chExt cx="6629400" cy="4159624"/>
          </a:xfrm>
        </p:grpSpPr>
        <p:sp>
          <p:nvSpPr>
            <p:cNvPr id="16" name="Rectangle 15"/>
            <p:cNvSpPr/>
            <p:nvPr/>
          </p:nvSpPr>
          <p:spPr>
            <a:xfrm>
              <a:off x="3362325" y="1905000"/>
              <a:ext cx="1494865" cy="2794747"/>
            </a:xfrm>
            <a:prstGeom prst="rect">
              <a:avLst/>
            </a:prstGeom>
            <a:gradFill flip="none" rotWithShape="1">
              <a:gsLst>
                <a:gs pos="0">
                  <a:srgbClr val="92D050"/>
                </a:gs>
                <a:gs pos="100000">
                  <a:srgbClr val="DBF2C4"/>
                </a:gs>
              </a:gsLst>
              <a:lin ang="16200000" scaled="1"/>
              <a:tileRect/>
            </a:gradFill>
            <a:ln w="3175">
              <a:solidFill>
                <a:srgbClr val="A7DF6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Gill Sans MT" pitchFamily="34" charset="0"/>
              </a:endParaRPr>
            </a:p>
          </p:txBody>
        </p:sp>
        <p:sp>
          <p:nvSpPr>
            <p:cNvPr id="17" name="Rectangle 16"/>
            <p:cNvSpPr/>
            <p:nvPr/>
          </p:nvSpPr>
          <p:spPr>
            <a:xfrm>
              <a:off x="3362325" y="4894730"/>
              <a:ext cx="1494865" cy="1169894"/>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8" name="Rectangle 17"/>
            <p:cNvSpPr/>
            <p:nvPr/>
          </p:nvSpPr>
          <p:spPr>
            <a:xfrm>
              <a:off x="5052172" y="1905000"/>
              <a:ext cx="1559859" cy="1494865"/>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9" name="Rectangle 18"/>
            <p:cNvSpPr/>
            <p:nvPr/>
          </p:nvSpPr>
          <p:spPr>
            <a:xfrm>
              <a:off x="6807013" y="1905000"/>
              <a:ext cx="1559859" cy="1494865"/>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0" name="Rectangle 19"/>
            <p:cNvSpPr/>
            <p:nvPr/>
          </p:nvSpPr>
          <p:spPr>
            <a:xfrm>
              <a:off x="8561854" y="1905000"/>
              <a:ext cx="1429871" cy="2339789"/>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Gill Sans MT" pitchFamily="34" charset="0"/>
              </a:endParaRPr>
            </a:p>
          </p:txBody>
        </p:sp>
        <p:sp>
          <p:nvSpPr>
            <p:cNvPr id="21" name="Rectangle 20"/>
            <p:cNvSpPr/>
            <p:nvPr/>
          </p:nvSpPr>
          <p:spPr>
            <a:xfrm>
              <a:off x="5052172" y="4439771"/>
              <a:ext cx="3314700" cy="1624853"/>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2" name="Rectangle 21"/>
            <p:cNvSpPr/>
            <p:nvPr/>
          </p:nvSpPr>
          <p:spPr>
            <a:xfrm>
              <a:off x="5052173" y="3572735"/>
              <a:ext cx="3314700" cy="714936"/>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3" name="Rectangle 22"/>
            <p:cNvSpPr/>
            <p:nvPr/>
          </p:nvSpPr>
          <p:spPr>
            <a:xfrm>
              <a:off x="8561854" y="4439771"/>
              <a:ext cx="1429871" cy="1624853"/>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grpSp>
      <p:pic>
        <p:nvPicPr>
          <p:cNvPr id="24" name="Picture 5"/>
          <p:cNvPicPr>
            <a:picLocks noChangeAspect="1" noChangeArrowheads="1"/>
          </p:cNvPicPr>
          <p:nvPr/>
        </p:nvPicPr>
        <p:blipFill>
          <a:blip r:embed="rId5" cstate="print"/>
          <a:srcRect/>
          <a:stretch>
            <a:fillRect/>
          </a:stretch>
        </p:blipFill>
        <p:spPr bwMode="auto">
          <a:xfrm>
            <a:off x="6000760" y="2121111"/>
            <a:ext cx="2343150" cy="35224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6" name="Rectangle 2"/>
          <p:cNvSpPr txBox="1">
            <a:spLocks noChangeArrowheads="1"/>
          </p:cNvSpPr>
          <p:nvPr/>
        </p:nvSpPr>
        <p:spPr>
          <a:xfrm>
            <a:off x="214282" y="214290"/>
            <a:ext cx="8715436" cy="785818"/>
          </a:xfrm>
          <a:prstGeom prst="rect">
            <a:avLst/>
          </a:prstGeom>
        </p:spPr>
        <p:txBody>
          <a:bodyPr/>
          <a:lstStyle/>
          <a:p>
            <a:pPr marL="514350" marR="0" lvl="0" indent="-514350" algn="ctr" fontAlgn="auto">
              <a:lnSpc>
                <a:spcPct val="100000"/>
              </a:lnSpc>
              <a:spcBef>
                <a:spcPct val="0"/>
              </a:spcBef>
              <a:spcAft>
                <a:spcPts val="0"/>
              </a:spcAft>
              <a:buClrTx/>
              <a:buSzTx/>
              <a:buFontTx/>
              <a:buNone/>
              <a:tabLst/>
              <a:defRPr/>
            </a:pPr>
            <a:r>
              <a:rPr lang="pt-PT" sz="3600" i="1" dirty="0" smtClean="0">
                <a:solidFill>
                  <a:schemeClr val="bg1"/>
                </a:solidFill>
                <a:latin typeface="Gill Sans MT" pitchFamily="34" charset="0"/>
              </a:rPr>
              <a:t>BizTalk 2004 – Sopa de peças (</a:t>
            </a:r>
            <a:r>
              <a:rPr lang="pt-PT" sz="3600" i="1" dirty="0" err="1" smtClean="0">
                <a:solidFill>
                  <a:schemeClr val="bg1"/>
                </a:solidFill>
                <a:latin typeface="Gill Sans MT" pitchFamily="34" charset="0"/>
              </a:rPr>
              <a:t>Artifacts</a:t>
            </a:r>
            <a:r>
              <a:rPr lang="pt-PT" sz="3600" i="1" dirty="0" smtClean="0">
                <a:solidFill>
                  <a:schemeClr val="bg1"/>
                </a:solidFill>
                <a:latin typeface="Gill Sans MT" pitchFamily="34" charset="0"/>
              </a:rPr>
              <a:t>) </a:t>
            </a:r>
            <a:r>
              <a:rPr lang="en-US" sz="3600" i="1" dirty="0" smtClean="0">
                <a:solidFill>
                  <a:schemeClr val="bg1"/>
                </a:solidFill>
                <a:latin typeface="Gill Sans MT" pitchFamily="34" charset="0"/>
                <a:sym typeface="Wingdings" pitchFamily="2" charset="2"/>
              </a:rPr>
              <a:t></a:t>
            </a:r>
            <a:endParaRPr lang="en-US" sz="3600" i="1" dirty="0" smtClean="0">
              <a:solidFill>
                <a:schemeClr val="bg1"/>
              </a:solidFill>
              <a:latin typeface="Gill Sans MT" pitchFamily="34" charset="0"/>
            </a:endParaRPr>
          </a:p>
        </p:txBody>
      </p:sp>
      <p:graphicFrame>
        <p:nvGraphicFramePr>
          <p:cNvPr id="7" name="Object 3"/>
          <p:cNvGraphicFramePr>
            <a:graphicFrameLocks noChangeAspect="1"/>
          </p:cNvGraphicFramePr>
          <p:nvPr/>
        </p:nvGraphicFramePr>
        <p:xfrm>
          <a:off x="381000" y="1066800"/>
          <a:ext cx="7696200" cy="5297488"/>
        </p:xfrm>
        <a:graphic>
          <a:graphicData uri="http://schemas.openxmlformats.org/presentationml/2006/ole">
            <mc:AlternateContent xmlns:mc="http://schemas.openxmlformats.org/markup-compatibility/2006">
              <mc:Choice xmlns:v="urn:schemas-microsoft-com:vml" Requires="v">
                <p:oleObj spid="_x0000_s69640" name="Visio" r:id="rId5" imgW="6235595" imgH="4292306" progId="Visio.Drawing.11">
                  <p:embed/>
                </p:oleObj>
              </mc:Choice>
              <mc:Fallback>
                <p:oleObj name="Visio" r:id="rId5" imgW="6235595" imgH="4292306"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066800"/>
                        <a:ext cx="7696200" cy="529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74001"/>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nvGraphicFramePr>
        <p:xfrm>
          <a:off x="1143000" y="1981200"/>
          <a:ext cx="3040063" cy="3783013"/>
        </p:xfrm>
        <a:graphic>
          <a:graphicData uri="http://schemas.openxmlformats.org/presentationml/2006/ole">
            <mc:AlternateContent xmlns:mc="http://schemas.openxmlformats.org/markup-compatibility/2006">
              <mc:Choice xmlns:v="urn:schemas-microsoft-com:vml" Requires="v">
                <p:oleObj spid="_x0000_s69641" name="Visio" r:id="rId7" imgW="3079742" imgH="3822689" progId="Visio.Drawing.11">
                  <p:embed/>
                </p:oleObj>
              </mc:Choice>
              <mc:Fallback>
                <p:oleObj name="Visio" r:id="rId7" imgW="3079742" imgH="3822689" progId="Visio.Drawing.11">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1981200"/>
                        <a:ext cx="3040063" cy="378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74001"/>
                                </a:srgbClr>
                              </a:outerShdw>
                            </a:effectLst>
                          </a14:hiddenEffects>
                        </a:ext>
                      </a:extLst>
                    </p:spPr>
                  </p:pic>
                </p:oleObj>
              </mc:Fallback>
            </mc:AlternateContent>
          </a:graphicData>
        </a:graphic>
      </p:graphicFrame>
      <p:graphicFrame>
        <p:nvGraphicFramePr>
          <p:cNvPr id="9" name="Object 5"/>
          <p:cNvGraphicFramePr>
            <a:graphicFrameLocks noChangeAspect="1"/>
          </p:cNvGraphicFramePr>
          <p:nvPr/>
        </p:nvGraphicFramePr>
        <p:xfrm>
          <a:off x="4724400" y="1981200"/>
          <a:ext cx="3040063" cy="3783013"/>
        </p:xfrm>
        <a:graphic>
          <a:graphicData uri="http://schemas.openxmlformats.org/presentationml/2006/ole">
            <mc:AlternateContent xmlns:mc="http://schemas.openxmlformats.org/markup-compatibility/2006">
              <mc:Choice xmlns:v="urn:schemas-microsoft-com:vml" Requires="v">
                <p:oleObj spid="_x0000_s69642" name="Visio" r:id="rId9" imgW="3079742" imgH="3822689" progId="Visio.Drawing.11">
                  <p:embed/>
                </p:oleObj>
              </mc:Choice>
              <mc:Fallback>
                <p:oleObj name="Visio" r:id="rId9" imgW="3079742" imgH="3822689" progId="Visio.Drawing.11">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1981200"/>
                        <a:ext cx="3040063" cy="378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74001"/>
                                </a:srgbClr>
                              </a:outerShdw>
                            </a:effectLst>
                          </a14:hiddenEffects>
                        </a:ext>
                      </a:extLst>
                    </p:spPr>
                  </p:pic>
                </p:oleObj>
              </mc:Fallback>
            </mc:AlternateContent>
          </a:graphicData>
        </a:graphic>
      </p:graphicFrame>
      <p:sp>
        <p:nvSpPr>
          <p:cNvPr id="10" name="Rectangle 6"/>
          <p:cNvSpPr>
            <a:spLocks noChangeArrowheads="1"/>
          </p:cNvSpPr>
          <p:nvPr/>
        </p:nvSpPr>
        <p:spPr bwMode="auto">
          <a:xfrm>
            <a:off x="381000" y="2438400"/>
            <a:ext cx="8410575" cy="4302716"/>
          </a:xfrm>
          <a:prstGeom prst="rect">
            <a:avLst/>
          </a:prstGeom>
          <a:noFill/>
          <a:ln w="9525">
            <a:noFill/>
            <a:miter lim="800000"/>
            <a:headEnd/>
            <a:tailEnd/>
          </a:ln>
        </p:spPr>
        <p:txBody>
          <a:bodyPr>
            <a:spAutoFit/>
          </a:bodyPr>
          <a:lstStyle/>
          <a:p>
            <a:pPr marL="498475" indent="-498475" algn="l" eaLnBrk="1" hangingPunct="1">
              <a:spcBef>
                <a:spcPct val="30000"/>
              </a:spcBef>
              <a:buClr>
                <a:schemeClr val="folHlink"/>
              </a:buClr>
              <a:buSzPct val="75000"/>
              <a:buFont typeface="Wingdings 2" pitchFamily="18" charset="2"/>
              <a:buChar char="¢"/>
            </a:pPr>
            <a:r>
              <a:rPr lang="pt-PT" sz="3600" b="0" dirty="0">
                <a:solidFill>
                  <a:schemeClr val="bg2">
                    <a:lumMod val="25000"/>
                  </a:schemeClr>
                </a:solidFill>
                <a:latin typeface="Gill Sans MT" pitchFamily="34" charset="0"/>
              </a:rPr>
              <a:t>Simplificação do </a:t>
            </a:r>
            <a:r>
              <a:rPr lang="pt-PT" sz="3600" b="0" dirty="0" err="1">
                <a:solidFill>
                  <a:schemeClr val="bg2">
                    <a:lumMod val="25000"/>
                  </a:schemeClr>
                </a:solidFill>
                <a:latin typeface="Gill Sans MT" pitchFamily="34" charset="0"/>
              </a:rPr>
              <a:t>deployment</a:t>
            </a:r>
            <a:r>
              <a:rPr lang="pt-PT" sz="3600" b="0" dirty="0">
                <a:solidFill>
                  <a:schemeClr val="bg2">
                    <a:lumMod val="25000"/>
                  </a:schemeClr>
                </a:solidFill>
                <a:latin typeface="Gill Sans MT" pitchFamily="34" charset="0"/>
              </a:rPr>
              <a:t>, gestão e resolução de Problemas</a:t>
            </a:r>
          </a:p>
          <a:p>
            <a:pPr marL="498475" indent="-498475" algn="l" eaLnBrk="1" hangingPunct="1">
              <a:spcBef>
                <a:spcPct val="30000"/>
              </a:spcBef>
              <a:buClr>
                <a:schemeClr val="folHlink"/>
              </a:buClr>
              <a:buSzPct val="75000"/>
              <a:buFont typeface="Wingdings 2" pitchFamily="18" charset="2"/>
              <a:buChar char="¢"/>
            </a:pPr>
            <a:r>
              <a:rPr lang="en-US" sz="3600" b="0" dirty="0" err="1">
                <a:solidFill>
                  <a:schemeClr val="bg2">
                    <a:lumMod val="25000"/>
                  </a:schemeClr>
                </a:solidFill>
                <a:latin typeface="Gill Sans MT" pitchFamily="34" charset="0"/>
              </a:rPr>
              <a:t>Possivel</a:t>
            </a:r>
            <a:r>
              <a:rPr lang="en-US" sz="3600" b="0" dirty="0">
                <a:solidFill>
                  <a:schemeClr val="bg2">
                    <a:lumMod val="25000"/>
                  </a:schemeClr>
                </a:solidFill>
                <a:latin typeface="Gill Sans MT" pitchFamily="34" charset="0"/>
              </a:rPr>
              <a:t> </a:t>
            </a:r>
            <a:r>
              <a:rPr lang="en-US" sz="3600" b="0" dirty="0" err="1">
                <a:solidFill>
                  <a:schemeClr val="bg2">
                    <a:lumMod val="25000"/>
                  </a:schemeClr>
                </a:solidFill>
                <a:latin typeface="Gill Sans MT" pitchFamily="34" charset="0"/>
              </a:rPr>
              <a:t>agrupar</a:t>
            </a:r>
            <a:r>
              <a:rPr lang="en-US" sz="3600" b="0" dirty="0">
                <a:solidFill>
                  <a:schemeClr val="bg2">
                    <a:lumMod val="25000"/>
                  </a:schemeClr>
                </a:solidFill>
                <a:latin typeface="Gill Sans MT" pitchFamily="34" charset="0"/>
              </a:rPr>
              <a:t> </a:t>
            </a:r>
            <a:r>
              <a:rPr lang="en-US" sz="3600" b="0" dirty="0" err="1">
                <a:solidFill>
                  <a:schemeClr val="bg2">
                    <a:lumMod val="25000"/>
                  </a:schemeClr>
                </a:solidFill>
                <a:latin typeface="Gill Sans MT" pitchFamily="34" charset="0"/>
              </a:rPr>
              <a:t>os</a:t>
            </a:r>
            <a:r>
              <a:rPr lang="en-US" sz="3600" b="0" dirty="0">
                <a:solidFill>
                  <a:schemeClr val="bg2">
                    <a:lumMod val="25000"/>
                  </a:schemeClr>
                </a:solidFill>
                <a:latin typeface="Gill Sans MT" pitchFamily="34" charset="0"/>
              </a:rPr>
              <a:t> </a:t>
            </a:r>
            <a:r>
              <a:rPr lang="en-US" sz="3600" b="0" dirty="0" err="1">
                <a:solidFill>
                  <a:schemeClr val="bg2">
                    <a:lumMod val="25000"/>
                  </a:schemeClr>
                </a:solidFill>
                <a:latin typeface="Gill Sans MT" pitchFamily="34" charset="0"/>
              </a:rPr>
              <a:t>componentes</a:t>
            </a:r>
            <a:r>
              <a:rPr lang="en-US" sz="3600" b="0" dirty="0">
                <a:solidFill>
                  <a:schemeClr val="bg2">
                    <a:lumMod val="25000"/>
                  </a:schemeClr>
                </a:solidFill>
                <a:latin typeface="Gill Sans MT" pitchFamily="34" charset="0"/>
              </a:rPr>
              <a:t> </a:t>
            </a:r>
            <a:r>
              <a:rPr lang="en-US" sz="3600" b="0" dirty="0" err="1">
                <a:solidFill>
                  <a:schemeClr val="bg2">
                    <a:lumMod val="25000"/>
                  </a:schemeClr>
                </a:solidFill>
                <a:latin typeface="Gill Sans MT" pitchFamily="34" charset="0"/>
              </a:rPr>
              <a:t>relacionados</a:t>
            </a:r>
            <a:endParaRPr lang="en-US" sz="3600" b="0" dirty="0">
              <a:solidFill>
                <a:schemeClr val="bg2">
                  <a:lumMod val="25000"/>
                </a:schemeClr>
              </a:solidFill>
              <a:latin typeface="Gill Sans MT" pitchFamily="34" charset="0"/>
            </a:endParaRPr>
          </a:p>
          <a:p>
            <a:pPr marL="498475" indent="-498475" algn="l" eaLnBrk="1" hangingPunct="1">
              <a:spcBef>
                <a:spcPct val="30000"/>
              </a:spcBef>
              <a:buClr>
                <a:schemeClr val="folHlink"/>
              </a:buClr>
              <a:buSzPct val="75000"/>
              <a:buFont typeface="Wingdings 2" pitchFamily="18" charset="2"/>
              <a:buChar char="¢"/>
            </a:pPr>
            <a:r>
              <a:rPr lang="pt-PT" sz="3600" b="0" dirty="0">
                <a:solidFill>
                  <a:schemeClr val="bg2">
                    <a:lumMod val="25000"/>
                  </a:schemeClr>
                </a:solidFill>
                <a:latin typeface="Gill Sans MT" pitchFamily="34" charset="0"/>
              </a:rPr>
              <a:t>Permite a quem gere ter uma ideia da arquitectura da aplicação tal qual o </a:t>
            </a:r>
            <a:r>
              <a:rPr lang="pt-PT" sz="3600" b="0" dirty="0" err="1">
                <a:solidFill>
                  <a:schemeClr val="bg2">
                    <a:lumMod val="25000"/>
                  </a:schemeClr>
                </a:solidFill>
                <a:latin typeface="Gill Sans MT" pitchFamily="34" charset="0"/>
              </a:rPr>
              <a:t>developer</a:t>
            </a:r>
            <a:r>
              <a:rPr lang="pt-PT" sz="3600" b="0" dirty="0">
                <a:solidFill>
                  <a:schemeClr val="bg2">
                    <a:lumMod val="25000"/>
                  </a:schemeClr>
                </a:solidFill>
                <a:latin typeface="Gill Sans MT" pitchFamily="34" charset="0"/>
              </a:rPr>
              <a:t> a desenhou</a:t>
            </a:r>
            <a:endParaRPr lang="en-US" sz="3600" b="0" dirty="0">
              <a:solidFill>
                <a:schemeClr val="bg2">
                  <a:lumMod val="25000"/>
                </a:schemeClr>
              </a:solidFill>
              <a:latin typeface="Gill Sans MT" pitchFamily="34" charset="0"/>
            </a:endParaRPr>
          </a:p>
        </p:txBody>
      </p:sp>
      <p:sp>
        <p:nvSpPr>
          <p:cNvPr id="11" name="Rectangle 7"/>
          <p:cNvSpPr>
            <a:spLocks noChangeArrowheads="1"/>
          </p:cNvSpPr>
          <p:nvPr/>
        </p:nvSpPr>
        <p:spPr bwMode="auto">
          <a:xfrm>
            <a:off x="214282" y="214290"/>
            <a:ext cx="8715436" cy="646331"/>
          </a:xfrm>
          <a:prstGeom prst="rect">
            <a:avLst/>
          </a:prstGeom>
          <a:noFill/>
          <a:ln w="9525" algn="ctr">
            <a:noFill/>
            <a:miter lim="800000"/>
            <a:headEnd/>
            <a:tailEnd/>
          </a:ln>
          <a:effectLst>
            <a:outerShdw dist="17961" dir="2700000" algn="ctr" rotWithShape="0">
              <a:schemeClr val="bg2">
                <a:alpha val="74001"/>
              </a:schemeClr>
            </a:outerShdw>
          </a:effectLst>
        </p:spPr>
        <p:txBody>
          <a:bodyPr wrap="square" anchor="ctr">
            <a:spAutoFit/>
          </a:bodyPr>
          <a:lstStyle/>
          <a:p>
            <a:pPr marL="514350" indent="-514350" algn="ctr">
              <a:spcBef>
                <a:spcPct val="0"/>
              </a:spcBef>
            </a:pPr>
            <a:r>
              <a:rPr lang="en-US" sz="3600" i="1" dirty="0" err="1" smtClean="0">
                <a:solidFill>
                  <a:schemeClr val="bg1"/>
                </a:solidFill>
                <a:latin typeface="Gill Sans MT" pitchFamily="34" charset="0"/>
              </a:rPr>
              <a:t>Desde</a:t>
            </a:r>
            <a:r>
              <a:rPr lang="en-US" sz="3600" i="1" dirty="0" smtClean="0">
                <a:solidFill>
                  <a:schemeClr val="bg1"/>
                </a:solidFill>
                <a:latin typeface="Gill Sans MT" pitchFamily="34" charset="0"/>
              </a:rPr>
              <a:t> BizTalk </a:t>
            </a:r>
            <a:r>
              <a:rPr lang="en-US" sz="3600" i="1" dirty="0">
                <a:solidFill>
                  <a:schemeClr val="bg1"/>
                </a:solidFill>
                <a:latin typeface="Gill Sans MT" pitchFamily="34" charset="0"/>
              </a:rPr>
              <a:t>2006 – </a:t>
            </a:r>
            <a:r>
              <a:rPr lang="en-US" sz="3600" i="1" dirty="0" err="1">
                <a:solidFill>
                  <a:schemeClr val="bg1"/>
                </a:solidFill>
                <a:latin typeface="Gill Sans MT" pitchFamily="34" charset="0"/>
              </a:rPr>
              <a:t>Conceito</a:t>
            </a:r>
            <a:r>
              <a:rPr lang="en-US" sz="3600" i="1" dirty="0">
                <a:solidFill>
                  <a:schemeClr val="bg1"/>
                </a:solidFill>
                <a:latin typeface="Gill Sans MT" pitchFamily="34" charset="0"/>
              </a:rPr>
              <a:t> de </a:t>
            </a:r>
            <a:r>
              <a:rPr lang="en-US" sz="3600" i="1" dirty="0" err="1">
                <a:solidFill>
                  <a:schemeClr val="bg1"/>
                </a:solidFill>
                <a:latin typeface="Gill Sans MT" pitchFamily="34" charset="0"/>
              </a:rPr>
              <a:t>Aplicações</a:t>
            </a:r>
            <a:r>
              <a:rPr lang="en-US" sz="3600" i="1" dirty="0">
                <a:solidFill>
                  <a:schemeClr val="bg1"/>
                </a:solidFill>
                <a:latin typeface="Gill Sans MT" pitchFamily="34" charset="0"/>
              </a:rPr>
              <a:t> </a:t>
            </a:r>
            <a:r>
              <a:rPr lang="en-US" sz="3600" i="1" dirty="0">
                <a:solidFill>
                  <a:schemeClr val="bg1"/>
                </a:solidFill>
                <a:latin typeface="Gill Sans MT" pitchFamily="34" charset="0"/>
                <a:sym typeface="Wingdings" pitchFamily="2" charset="2"/>
              </a:rPr>
              <a:t></a:t>
            </a:r>
            <a:endParaRPr lang="en-US" sz="3600" i="1" dirty="0">
              <a:solidFill>
                <a:schemeClr val="bg1"/>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53" presetClass="exit" presetSubtype="0" fill="hold" nodeType="withEffect">
                                  <p:stCondLst>
                                    <p:cond delay="0"/>
                                  </p:stCondLst>
                                  <p:childTnLst>
                                    <p:anim calcmode="lin" valueType="num">
                                      <p:cBhvr>
                                        <p:cTn id="8" dur="500"/>
                                        <p:tgtEl>
                                          <p:spTgt spid="7"/>
                                        </p:tgtEl>
                                        <p:attrNameLst>
                                          <p:attrName>ppt_w</p:attrName>
                                        </p:attrNameLst>
                                      </p:cBhvr>
                                      <p:tavLst>
                                        <p:tav tm="0">
                                          <p:val>
                                            <p:strVal val="ppt_w"/>
                                          </p:val>
                                        </p:tav>
                                        <p:tav tm="100000">
                                          <p:val>
                                            <p:fltVal val="0"/>
                                          </p:val>
                                        </p:tav>
                                      </p:tavLst>
                                    </p:anim>
                                    <p:anim calcmode="lin" valueType="num">
                                      <p:cBhvr>
                                        <p:cTn id="9" dur="500"/>
                                        <p:tgtEl>
                                          <p:spTgt spid="7"/>
                                        </p:tgtEl>
                                        <p:attrNameLst>
                                          <p:attrName>ppt_h</p:attrName>
                                        </p:attrNameLst>
                                      </p:cBhvr>
                                      <p:tavLst>
                                        <p:tav tm="0">
                                          <p:val>
                                            <p:strVal val="ppt_h"/>
                                          </p:val>
                                        </p:tav>
                                        <p:tav tm="100000">
                                          <p:val>
                                            <p:fltVal val="0"/>
                                          </p:val>
                                        </p:tav>
                                      </p:tavLst>
                                    </p:anim>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53"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nodeType="withEffect">
                                  <p:stCondLst>
                                    <p:cond delay="0"/>
                                  </p:stCondLst>
                                  <p:childTnLst>
                                    <p:set>
                                      <p:cBhvr rctx="PPT">
                                        <p:cTn id="30" dur="indefinite"/>
                                        <p:tgtEl>
                                          <p:spTgt spid="8"/>
                                        </p:tgtEl>
                                        <p:attrNameLst>
                                          <p:attrName>style.opacity</p:attrName>
                                        </p:attrNameLst>
                                      </p:cBhvr>
                                      <p:to>
                                        <p:strVal val="0.25"/>
                                      </p:to>
                                    </p:set>
                                    <p:animEffect filter="image" prLst="opacity: 0.25">
                                      <p:cBhvr rctx="IE">
                                        <p:cTn id="31" dur="indefinite"/>
                                        <p:tgtEl>
                                          <p:spTgt spid="8"/>
                                        </p:tgtEl>
                                      </p:cBhvr>
                                    </p:animEffect>
                                  </p:childTnLst>
                                </p:cTn>
                              </p:par>
                            </p:childTnLst>
                          </p:cTn>
                        </p:par>
                        <p:par>
                          <p:cTn id="32" fill="hold">
                            <p:stCondLst>
                              <p:cond delay="0"/>
                            </p:stCondLst>
                            <p:childTnLst>
                              <p:par>
                                <p:cTn id="33" presetID="47"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lvl="0" indent="-514350" algn="ctr"/>
            <a:r>
              <a:rPr lang="en-US" sz="3600" i="1" dirty="0" smtClean="0">
                <a:solidFill>
                  <a:schemeClr val="bg1"/>
                </a:solidFill>
                <a:latin typeface="Gill Sans MT" pitchFamily="34" charset="0"/>
              </a:rPr>
              <a:t>Business Activity Monitoring</a:t>
            </a: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7" name="Rectangle 6"/>
          <p:cNvSpPr/>
          <p:nvPr/>
        </p:nvSpPr>
        <p:spPr>
          <a:xfrm>
            <a:off x="2971800" y="1722437"/>
            <a:ext cx="3200400" cy="1266825"/>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Observation design Model</a:t>
            </a:r>
            <a:endParaRPr lang="en-US" sz="2000" dirty="0">
              <a:solidFill>
                <a:schemeClr val="bg2">
                  <a:lumMod val="25000"/>
                </a:schemeClr>
              </a:solidFill>
              <a:latin typeface="Gill Sans MT" pitchFamily="34" charset="0"/>
            </a:endParaRPr>
          </a:p>
        </p:txBody>
      </p:sp>
      <p:sp>
        <p:nvSpPr>
          <p:cNvPr id="8" name="Rectangle 7"/>
          <p:cNvSpPr/>
          <p:nvPr/>
        </p:nvSpPr>
        <p:spPr>
          <a:xfrm>
            <a:off x="2971800" y="3155949"/>
            <a:ext cx="3200400" cy="1676400"/>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Event Observation Engine</a:t>
            </a:r>
            <a:endParaRPr lang="en-US" sz="2000" dirty="0">
              <a:solidFill>
                <a:schemeClr val="bg2">
                  <a:lumMod val="25000"/>
                </a:schemeClr>
              </a:solidFill>
              <a:latin typeface="Gill Sans MT" pitchFamily="34" charset="0"/>
            </a:endParaRPr>
          </a:p>
        </p:txBody>
      </p:sp>
      <p:sp>
        <p:nvSpPr>
          <p:cNvPr id="9" name="Rectangle 8"/>
          <p:cNvSpPr/>
          <p:nvPr/>
        </p:nvSpPr>
        <p:spPr>
          <a:xfrm>
            <a:off x="2971800" y="4999037"/>
            <a:ext cx="3200400" cy="1266825"/>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Reporting</a:t>
            </a:r>
            <a:endParaRPr lang="en-US" sz="2000" dirty="0">
              <a:solidFill>
                <a:schemeClr val="bg2">
                  <a:lumMod val="25000"/>
                </a:schemeClr>
              </a:solidFill>
              <a:latin typeface="Gill Sans MT" pitchFamily="34" charset="0"/>
            </a:endParaRPr>
          </a:p>
        </p:txBody>
      </p:sp>
      <p:grpSp>
        <p:nvGrpSpPr>
          <p:cNvPr id="10" name="Group 9"/>
          <p:cNvGrpSpPr/>
          <p:nvPr/>
        </p:nvGrpSpPr>
        <p:grpSpPr>
          <a:xfrm>
            <a:off x="7429500" y="230188"/>
            <a:ext cx="1333500" cy="836706"/>
            <a:chOff x="3362325" y="1905000"/>
            <a:chExt cx="6629400" cy="4159624"/>
          </a:xfrm>
        </p:grpSpPr>
        <p:sp>
          <p:nvSpPr>
            <p:cNvPr id="11" name="Rectangle 10"/>
            <p:cNvSpPr/>
            <p:nvPr/>
          </p:nvSpPr>
          <p:spPr>
            <a:xfrm>
              <a:off x="3362325" y="1905000"/>
              <a:ext cx="1494865" cy="2794747"/>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2" name="Rectangle 11"/>
            <p:cNvSpPr/>
            <p:nvPr/>
          </p:nvSpPr>
          <p:spPr>
            <a:xfrm>
              <a:off x="3362325" y="4894730"/>
              <a:ext cx="1494865" cy="1169894"/>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3" name="Rectangle 12"/>
            <p:cNvSpPr/>
            <p:nvPr/>
          </p:nvSpPr>
          <p:spPr>
            <a:xfrm>
              <a:off x="5052172" y="1905000"/>
              <a:ext cx="1559859" cy="1494865"/>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4" name="Rectangle 13"/>
            <p:cNvSpPr/>
            <p:nvPr/>
          </p:nvSpPr>
          <p:spPr>
            <a:xfrm>
              <a:off x="6807013" y="1905000"/>
              <a:ext cx="1559859" cy="1494865"/>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5" name="Rectangle 14"/>
            <p:cNvSpPr/>
            <p:nvPr/>
          </p:nvSpPr>
          <p:spPr>
            <a:xfrm>
              <a:off x="8561854" y="1905000"/>
              <a:ext cx="1429871" cy="2339789"/>
            </a:xfrm>
            <a:prstGeom prst="rect">
              <a:avLst/>
            </a:prstGeom>
            <a:gradFill flip="none" rotWithShape="1">
              <a:gsLst>
                <a:gs pos="0">
                  <a:srgbClr val="FFC000"/>
                </a:gs>
                <a:gs pos="100000">
                  <a:srgbClr val="FFE79B"/>
                </a:gs>
              </a:gsLst>
              <a:lin ang="16200000" scaled="1"/>
              <a:tileRect/>
            </a:gradFill>
            <a:ln w="3175">
              <a:solidFill>
                <a:srgbClr val="FFC0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Gill Sans MT" pitchFamily="34" charset="0"/>
              </a:endParaRPr>
            </a:p>
          </p:txBody>
        </p:sp>
        <p:sp>
          <p:nvSpPr>
            <p:cNvPr id="16" name="Rectangle 15"/>
            <p:cNvSpPr/>
            <p:nvPr/>
          </p:nvSpPr>
          <p:spPr>
            <a:xfrm>
              <a:off x="5052172" y="4439771"/>
              <a:ext cx="3314700" cy="1624853"/>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7" name="Rectangle 16"/>
            <p:cNvSpPr/>
            <p:nvPr/>
          </p:nvSpPr>
          <p:spPr>
            <a:xfrm>
              <a:off x="5052173" y="3572735"/>
              <a:ext cx="3314700" cy="714936"/>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8" name="Rectangle 17"/>
            <p:cNvSpPr/>
            <p:nvPr/>
          </p:nvSpPr>
          <p:spPr>
            <a:xfrm>
              <a:off x="8561854" y="4439771"/>
              <a:ext cx="1429871" cy="1624853"/>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19" name="Rectangle 62"/>
          <p:cNvSpPr txBox="1">
            <a:spLocks noChangeArrowheads="1"/>
          </p:cNvSpPr>
          <p:nvPr/>
        </p:nvSpPr>
        <p:spPr>
          <a:xfrm>
            <a:off x="381000" y="230188"/>
            <a:ext cx="8382000" cy="132959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600" i="1" dirty="0" smtClean="0">
                <a:solidFill>
                  <a:schemeClr val="bg1"/>
                </a:solidFill>
                <a:latin typeface="Gill Sans MT" pitchFamily="34" charset="0"/>
              </a:rPr>
              <a:t>Visibility Into Distributed Processes With BAM</a:t>
            </a:r>
            <a:endParaRPr lang="en-US" sz="3600" i="1" dirty="0">
              <a:solidFill>
                <a:schemeClr val="bg1"/>
              </a:solidFill>
              <a:latin typeface="Gill Sans MT" pitchFamily="34" charset="0"/>
            </a:endParaRPr>
          </a:p>
        </p:txBody>
      </p:sp>
      <p:sp>
        <p:nvSpPr>
          <p:cNvPr id="20" name="Line 3"/>
          <p:cNvSpPr>
            <a:spLocks noChangeShapeType="1"/>
          </p:cNvSpPr>
          <p:nvPr/>
        </p:nvSpPr>
        <p:spPr bwMode="auto">
          <a:xfrm>
            <a:off x="3751263" y="4673600"/>
            <a:ext cx="1620837" cy="0"/>
          </a:xfrm>
          <a:prstGeom prst="line">
            <a:avLst/>
          </a:prstGeom>
          <a:noFill/>
          <a:ln w="25400">
            <a:solidFill>
              <a:schemeClr val="tx1"/>
            </a:solidFill>
            <a:round/>
            <a:headEnd type="triangle" w="med" len="med"/>
            <a:tailEnd type="triangle" w="med" len="med"/>
          </a:ln>
          <a:effectLst/>
        </p:spPr>
        <p:txBody>
          <a:bodyPr/>
          <a:lstStyle/>
          <a:p>
            <a:pPr algn="ctr" eaLnBrk="0" hangingPunct="0">
              <a:lnSpc>
                <a:spcPct val="85000"/>
              </a:lnSpc>
              <a:spcBef>
                <a:spcPct val="20000"/>
              </a:spcBef>
              <a:defRPr/>
            </a:pPr>
            <a:endParaRPr lang="en-US">
              <a:solidFill>
                <a:schemeClr val="bg1"/>
              </a:solidFill>
              <a:effectLst>
                <a:outerShdw blurRad="38100" dist="38100" dir="2700000" algn="tl">
                  <a:srgbClr val="000000">
                    <a:alpha val="43137"/>
                  </a:srgbClr>
                </a:outerShdw>
              </a:effectLst>
              <a:latin typeface="Gill Sans MT" pitchFamily="34" charset="0"/>
            </a:endParaRPr>
          </a:p>
        </p:txBody>
      </p:sp>
      <p:sp>
        <p:nvSpPr>
          <p:cNvPr id="21" name="Line 4"/>
          <p:cNvSpPr>
            <a:spLocks noChangeShapeType="1"/>
          </p:cNvSpPr>
          <p:nvPr/>
        </p:nvSpPr>
        <p:spPr bwMode="auto">
          <a:xfrm>
            <a:off x="3771900" y="5283200"/>
            <a:ext cx="1620838" cy="0"/>
          </a:xfrm>
          <a:prstGeom prst="line">
            <a:avLst/>
          </a:prstGeom>
          <a:noFill/>
          <a:ln w="25400">
            <a:solidFill>
              <a:schemeClr val="tx1"/>
            </a:solidFill>
            <a:round/>
            <a:headEnd type="triangle" w="med" len="med"/>
            <a:tailEnd type="triangle" w="med" len="med"/>
          </a:ln>
          <a:effectLst/>
        </p:spPr>
        <p:txBody>
          <a:bodyPr/>
          <a:lstStyle/>
          <a:p>
            <a:pPr algn="ctr" eaLnBrk="0" hangingPunct="0">
              <a:lnSpc>
                <a:spcPct val="85000"/>
              </a:lnSpc>
              <a:spcBef>
                <a:spcPct val="20000"/>
              </a:spcBef>
              <a:defRPr/>
            </a:pPr>
            <a:endParaRPr lang="en-US">
              <a:solidFill>
                <a:schemeClr val="bg1"/>
              </a:solidFill>
              <a:effectLst>
                <a:outerShdw blurRad="38100" dist="38100" dir="2700000" algn="tl">
                  <a:srgbClr val="000000">
                    <a:alpha val="43137"/>
                  </a:srgbClr>
                </a:outerShdw>
              </a:effectLst>
              <a:latin typeface="Gill Sans MT" pitchFamily="34" charset="0"/>
            </a:endParaRPr>
          </a:p>
        </p:txBody>
      </p:sp>
      <p:grpSp>
        <p:nvGrpSpPr>
          <p:cNvPr id="22" name="Group 5"/>
          <p:cNvGrpSpPr>
            <a:grpSpLocks/>
          </p:cNvGrpSpPr>
          <p:nvPr/>
        </p:nvGrpSpPr>
        <p:grpSpPr bwMode="auto">
          <a:xfrm>
            <a:off x="2090739" y="3949700"/>
            <a:ext cx="1546225" cy="2203450"/>
            <a:chOff x="1282" y="2264"/>
            <a:chExt cx="974" cy="1388"/>
          </a:xfrm>
        </p:grpSpPr>
        <p:sp>
          <p:nvSpPr>
            <p:cNvPr id="23" name="AutoShape 6"/>
            <p:cNvSpPr>
              <a:spLocks noChangeArrowheads="1"/>
            </p:cNvSpPr>
            <p:nvPr/>
          </p:nvSpPr>
          <p:spPr bwMode="auto">
            <a:xfrm rot="-5400000">
              <a:off x="1075" y="2471"/>
              <a:ext cx="1388" cy="974"/>
            </a:xfrm>
            <a:prstGeom prst="roundRect">
              <a:avLst>
                <a:gd name="adj" fmla="val 16667"/>
              </a:avLst>
            </a:prstGeom>
            <a:gradFill flip="none" rotWithShape="0">
              <a:gsLst>
                <a:gs pos="0">
                  <a:schemeClr val="accent1">
                    <a:lumMod val="50000"/>
                  </a:schemeClr>
                </a:gs>
                <a:gs pos="50000">
                  <a:schemeClr val="accent1">
                    <a:lumMod val="75000"/>
                    <a:alpha val="50000"/>
                  </a:schemeClr>
                </a:gs>
                <a:gs pos="70000">
                  <a:schemeClr val="accent1">
                    <a:alpha val="50000"/>
                  </a:schemeClr>
                </a:gs>
                <a:gs pos="100000">
                  <a:schemeClr val="accent1">
                    <a:lumMod val="60000"/>
                    <a:lumOff val="40000"/>
                  </a:schemeClr>
                </a:gs>
              </a:gsLst>
              <a:lin ang="16200000" scaled="0"/>
              <a:tileRect/>
            </a:gradFill>
            <a:ln>
              <a:noFill/>
              <a:headEnd type="none" w="med" len="med"/>
              <a:tailEnd type="none" w="med" len="med"/>
            </a:ln>
            <a:effectLst/>
            <a:scene3d>
              <a:camera prst="orthographicFront"/>
              <a:lightRig rig="contrasting" dir="t">
                <a:rot lat="0" lon="0" rev="0"/>
              </a:lightRig>
            </a:scene3d>
            <a:sp3d prstMaterial="translucentPowder">
              <a:bevelT w="190500" h="127000"/>
              <a:contourClr>
                <a:srgbClr val="CC4757">
                  <a:satMod val="300000"/>
                </a:srgbClr>
              </a:contourClr>
            </a:sp3d>
          </p:spPr>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400" kern="0">
                <a:solidFill>
                  <a:schemeClr val="bg1"/>
                </a:solidFill>
                <a:latin typeface="Gill Sans MT" pitchFamily="34" charset="0"/>
              </a:endParaRPr>
            </a:p>
          </p:txBody>
        </p:sp>
        <p:grpSp>
          <p:nvGrpSpPr>
            <p:cNvPr id="24" name="Group 7"/>
            <p:cNvGrpSpPr>
              <a:grpSpLocks/>
            </p:cNvGrpSpPr>
            <p:nvPr/>
          </p:nvGrpSpPr>
          <p:grpSpPr bwMode="auto">
            <a:xfrm>
              <a:off x="1320" y="2285"/>
              <a:ext cx="874" cy="821"/>
              <a:chOff x="2357" y="1953"/>
              <a:chExt cx="874" cy="1110"/>
            </a:xfrm>
          </p:grpSpPr>
          <p:pic>
            <p:nvPicPr>
              <p:cNvPr id="26" name="Picture 8" descr="computer"/>
              <p:cNvPicPr>
                <a:picLocks noChangeAspect="1" noChangeArrowheads="1"/>
              </p:cNvPicPr>
              <p:nvPr/>
            </p:nvPicPr>
            <p:blipFill>
              <a:blip r:embed="rId4" cstate="print"/>
              <a:srcRect/>
              <a:stretch>
                <a:fillRect/>
              </a:stretch>
            </p:blipFill>
            <p:spPr bwMode="auto">
              <a:xfrm>
                <a:off x="2544" y="1953"/>
                <a:ext cx="465" cy="687"/>
              </a:xfrm>
              <a:prstGeom prst="rect">
                <a:avLst/>
              </a:prstGeom>
              <a:noFill/>
              <a:ln w="9525">
                <a:noFill/>
                <a:miter lim="800000"/>
                <a:headEnd/>
                <a:tailEnd/>
              </a:ln>
            </p:spPr>
          </p:pic>
          <p:sp>
            <p:nvSpPr>
              <p:cNvPr id="27" name="Text Box 9"/>
              <p:cNvSpPr txBox="1">
                <a:spLocks noChangeArrowheads="1"/>
              </p:cNvSpPr>
              <p:nvPr/>
            </p:nvSpPr>
            <p:spPr bwMode="auto">
              <a:xfrm>
                <a:off x="2357" y="2628"/>
                <a:ext cx="874" cy="435"/>
              </a:xfrm>
              <a:prstGeom prst="rect">
                <a:avLst/>
              </a:prstGeom>
              <a:noFill/>
              <a:ln w="9525" algn="ctr">
                <a:noFill/>
                <a:miter lim="800000"/>
                <a:headEnd/>
                <a:tailEnd/>
              </a:ln>
            </p:spPr>
            <p:txBody>
              <a:bodyPr wrap="square">
                <a:spAutoFit/>
              </a:bodyPr>
              <a:lstStyle/>
              <a:p>
                <a:pPr algn="ctr" eaLnBrk="0" hangingPunct="0">
                  <a:lnSpc>
                    <a:spcPct val="85000"/>
                  </a:lnSpc>
                </a:pPr>
                <a:r>
                  <a:rPr lang="en-US" sz="1600" b="1" dirty="0" smtClean="0">
                    <a:solidFill>
                      <a:schemeClr val="bg1"/>
                    </a:solidFill>
                    <a:latin typeface="Gill Sans MT" pitchFamily="34" charset="0"/>
                  </a:rPr>
                  <a:t>BizTalk Server</a:t>
                </a:r>
                <a:endParaRPr lang="en-US" sz="1600" b="1" dirty="0">
                  <a:solidFill>
                    <a:schemeClr val="bg1"/>
                  </a:solidFill>
                  <a:latin typeface="Gill Sans MT" pitchFamily="34" charset="0"/>
                </a:endParaRPr>
              </a:p>
            </p:txBody>
          </p:sp>
        </p:grpSp>
        <p:pic>
          <p:nvPicPr>
            <p:cNvPr id="25" name="Picture 10" descr="visio process chart 2"/>
            <p:cNvPicPr>
              <a:picLocks noChangeAspect="1" noChangeArrowheads="1"/>
            </p:cNvPicPr>
            <p:nvPr/>
          </p:nvPicPr>
          <p:blipFill>
            <a:blip r:embed="rId5" cstate="screen"/>
            <a:srcRect/>
            <a:stretch>
              <a:fillRect/>
            </a:stretch>
          </p:blipFill>
          <p:spPr bwMode="auto">
            <a:xfrm>
              <a:off x="1322" y="3129"/>
              <a:ext cx="878" cy="444"/>
            </a:xfrm>
            <a:prstGeom prst="rect">
              <a:avLst/>
            </a:prstGeom>
            <a:noFill/>
            <a:ln w="9525">
              <a:noFill/>
              <a:miter lim="800000"/>
              <a:headEnd/>
              <a:tailEnd/>
            </a:ln>
          </p:spPr>
        </p:pic>
      </p:grpSp>
      <p:grpSp>
        <p:nvGrpSpPr>
          <p:cNvPr id="28" name="Group 11"/>
          <p:cNvGrpSpPr>
            <a:grpSpLocks/>
          </p:cNvGrpSpPr>
          <p:nvPr/>
        </p:nvGrpSpPr>
        <p:grpSpPr bwMode="auto">
          <a:xfrm>
            <a:off x="533400" y="2743200"/>
            <a:ext cx="565150" cy="1219200"/>
            <a:chOff x="1333" y="519"/>
            <a:chExt cx="356" cy="768"/>
          </a:xfrm>
        </p:grpSpPr>
        <p:grpSp>
          <p:nvGrpSpPr>
            <p:cNvPr id="29" name="Group 12"/>
            <p:cNvGrpSpPr>
              <a:grpSpLocks/>
            </p:cNvGrpSpPr>
            <p:nvPr/>
          </p:nvGrpSpPr>
          <p:grpSpPr bwMode="auto">
            <a:xfrm>
              <a:off x="1333" y="753"/>
              <a:ext cx="356" cy="534"/>
              <a:chOff x="1968" y="1008"/>
              <a:chExt cx="356" cy="534"/>
            </a:xfrm>
          </p:grpSpPr>
          <p:pic>
            <p:nvPicPr>
              <p:cNvPr id="31" name="Picture 13" descr="Server sm"/>
              <p:cNvPicPr>
                <a:picLocks noChangeAspect="1" noChangeArrowheads="1"/>
              </p:cNvPicPr>
              <p:nvPr/>
            </p:nvPicPr>
            <p:blipFill>
              <a:blip r:embed="rId6" cstate="print"/>
              <a:srcRect/>
              <a:stretch>
                <a:fillRect/>
              </a:stretch>
            </p:blipFill>
            <p:spPr bwMode="auto">
              <a:xfrm>
                <a:off x="1968" y="1008"/>
                <a:ext cx="356" cy="522"/>
              </a:xfrm>
              <a:prstGeom prst="rect">
                <a:avLst/>
              </a:prstGeom>
              <a:noFill/>
              <a:ln w="9525">
                <a:noFill/>
                <a:miter lim="800000"/>
                <a:headEnd/>
                <a:tailEnd/>
              </a:ln>
            </p:spPr>
          </p:pic>
          <p:pic>
            <p:nvPicPr>
              <p:cNvPr id="35" name="Picture 14" descr="Binary Code Sm"/>
              <p:cNvPicPr>
                <a:picLocks noChangeAspect="1" noChangeArrowheads="1"/>
              </p:cNvPicPr>
              <p:nvPr/>
            </p:nvPicPr>
            <p:blipFill>
              <a:blip r:embed="rId7" cstate="print"/>
              <a:srcRect/>
              <a:stretch>
                <a:fillRect/>
              </a:stretch>
            </p:blipFill>
            <p:spPr bwMode="auto">
              <a:xfrm>
                <a:off x="2127" y="1300"/>
                <a:ext cx="115" cy="242"/>
              </a:xfrm>
              <a:prstGeom prst="rect">
                <a:avLst/>
              </a:prstGeom>
              <a:noFill/>
              <a:ln w="9525">
                <a:noFill/>
                <a:miter lim="800000"/>
                <a:headEnd/>
                <a:tailEnd/>
              </a:ln>
            </p:spPr>
          </p:pic>
        </p:grpSp>
        <p:sp>
          <p:nvSpPr>
            <p:cNvPr id="30" name="Text Box 15"/>
            <p:cNvSpPr txBox="1">
              <a:spLocks noChangeArrowheads="1"/>
            </p:cNvSpPr>
            <p:nvPr/>
          </p:nvSpPr>
          <p:spPr bwMode="auto">
            <a:xfrm>
              <a:off x="1488" y="519"/>
              <a:ext cx="116" cy="231"/>
            </a:xfrm>
            <a:prstGeom prst="rect">
              <a:avLst/>
            </a:prstGeom>
            <a:noFill/>
            <a:ln w="9525" algn="ctr">
              <a:noFill/>
              <a:miter lim="800000"/>
              <a:headEnd type="none" w="sm" len="sm"/>
              <a:tailEnd type="none" w="sm" len="sm"/>
            </a:ln>
          </p:spPr>
          <p:txBody>
            <a:bodyPr wrap="none">
              <a:spAutoFit/>
            </a:bodyPr>
            <a:lstStyle/>
            <a:p>
              <a:pPr algn="ctr" eaLnBrk="0" hangingPunct="0"/>
              <a:endParaRPr lang="en-US">
                <a:solidFill>
                  <a:schemeClr val="bg1"/>
                </a:solidFill>
                <a:latin typeface="Gill Sans MT" pitchFamily="34" charset="0"/>
              </a:endParaRPr>
            </a:p>
          </p:txBody>
        </p:sp>
      </p:grpSp>
      <p:sp>
        <p:nvSpPr>
          <p:cNvPr id="36" name="Line 26"/>
          <p:cNvSpPr>
            <a:spLocks noChangeShapeType="1"/>
          </p:cNvSpPr>
          <p:nvPr/>
        </p:nvSpPr>
        <p:spPr bwMode="auto">
          <a:xfrm>
            <a:off x="1282700" y="3784600"/>
            <a:ext cx="660400" cy="279400"/>
          </a:xfrm>
          <a:prstGeom prst="line">
            <a:avLst/>
          </a:prstGeom>
          <a:noFill/>
          <a:ln w="25400">
            <a:solidFill>
              <a:schemeClr val="tx1"/>
            </a:solidFill>
            <a:round/>
            <a:headEnd type="triangle" w="med" len="med"/>
            <a:tailEnd type="triangle" w="med" len="med"/>
          </a:ln>
          <a:effectLst/>
        </p:spPr>
        <p:txBody>
          <a:bodyPr/>
          <a:lstStyle/>
          <a:p>
            <a:pPr algn="ctr" eaLnBrk="0" hangingPunct="0">
              <a:lnSpc>
                <a:spcPct val="85000"/>
              </a:lnSpc>
              <a:spcBef>
                <a:spcPct val="20000"/>
              </a:spcBef>
              <a:defRPr/>
            </a:pPr>
            <a:endParaRPr lang="en-US">
              <a:solidFill>
                <a:schemeClr val="bg1"/>
              </a:solidFill>
              <a:effectLst>
                <a:outerShdw blurRad="38100" dist="38100" dir="2700000" algn="tl">
                  <a:srgbClr val="000000">
                    <a:alpha val="43137"/>
                  </a:srgbClr>
                </a:outerShdw>
              </a:effectLst>
              <a:latin typeface="Gill Sans MT" pitchFamily="34" charset="0"/>
            </a:endParaRPr>
          </a:p>
        </p:txBody>
      </p:sp>
      <p:sp>
        <p:nvSpPr>
          <p:cNvPr id="37" name="Line 27"/>
          <p:cNvSpPr>
            <a:spLocks noChangeShapeType="1"/>
          </p:cNvSpPr>
          <p:nvPr/>
        </p:nvSpPr>
        <p:spPr bwMode="auto">
          <a:xfrm flipV="1">
            <a:off x="1244600" y="5765800"/>
            <a:ext cx="660400" cy="152400"/>
          </a:xfrm>
          <a:prstGeom prst="line">
            <a:avLst/>
          </a:prstGeom>
          <a:noFill/>
          <a:ln w="25400">
            <a:solidFill>
              <a:schemeClr val="tx1"/>
            </a:solidFill>
            <a:round/>
            <a:headEnd type="triangle" w="med" len="med"/>
            <a:tailEnd type="triangle" w="med" len="med"/>
          </a:ln>
          <a:effectLst/>
        </p:spPr>
        <p:txBody>
          <a:bodyPr/>
          <a:lstStyle/>
          <a:p>
            <a:pPr algn="ctr" eaLnBrk="0" hangingPunct="0">
              <a:lnSpc>
                <a:spcPct val="85000"/>
              </a:lnSpc>
              <a:spcBef>
                <a:spcPct val="20000"/>
              </a:spcBef>
              <a:defRPr/>
            </a:pPr>
            <a:endParaRPr lang="en-US">
              <a:solidFill>
                <a:schemeClr val="bg1"/>
              </a:solidFill>
              <a:effectLst>
                <a:outerShdw blurRad="38100" dist="38100" dir="2700000" algn="tl">
                  <a:srgbClr val="000000">
                    <a:alpha val="43137"/>
                  </a:srgbClr>
                </a:outerShdw>
              </a:effectLst>
              <a:latin typeface="Gill Sans MT" pitchFamily="34" charset="0"/>
            </a:endParaRPr>
          </a:p>
        </p:txBody>
      </p:sp>
      <p:sp>
        <p:nvSpPr>
          <p:cNvPr id="39" name="Line 28"/>
          <p:cNvSpPr>
            <a:spLocks noChangeShapeType="1"/>
          </p:cNvSpPr>
          <p:nvPr/>
        </p:nvSpPr>
        <p:spPr bwMode="auto">
          <a:xfrm flipV="1">
            <a:off x="1231900" y="4826000"/>
            <a:ext cx="660400" cy="0"/>
          </a:xfrm>
          <a:prstGeom prst="line">
            <a:avLst/>
          </a:prstGeom>
          <a:noFill/>
          <a:ln w="25400">
            <a:solidFill>
              <a:schemeClr val="tx1"/>
            </a:solidFill>
            <a:round/>
            <a:headEnd type="triangle" w="med" len="med"/>
            <a:tailEnd type="triangle" w="med" len="med"/>
          </a:ln>
          <a:effectLst/>
        </p:spPr>
        <p:txBody>
          <a:bodyPr/>
          <a:lstStyle/>
          <a:p>
            <a:pPr algn="ctr" eaLnBrk="0" hangingPunct="0">
              <a:lnSpc>
                <a:spcPct val="85000"/>
              </a:lnSpc>
              <a:spcBef>
                <a:spcPct val="20000"/>
              </a:spcBef>
              <a:defRPr/>
            </a:pPr>
            <a:endParaRPr lang="en-US">
              <a:solidFill>
                <a:schemeClr val="bg1"/>
              </a:solidFill>
              <a:effectLst>
                <a:outerShdw blurRad="38100" dist="38100" dir="2700000" algn="tl">
                  <a:srgbClr val="000000">
                    <a:alpha val="43137"/>
                  </a:srgbClr>
                </a:outerShdw>
              </a:effectLst>
              <a:latin typeface="Gill Sans MT" pitchFamily="34" charset="0"/>
            </a:endParaRPr>
          </a:p>
        </p:txBody>
      </p:sp>
      <p:grpSp>
        <p:nvGrpSpPr>
          <p:cNvPr id="40" name="Group 29"/>
          <p:cNvGrpSpPr>
            <a:grpSpLocks/>
          </p:cNvGrpSpPr>
          <p:nvPr/>
        </p:nvGrpSpPr>
        <p:grpSpPr bwMode="auto">
          <a:xfrm>
            <a:off x="5486401" y="4343400"/>
            <a:ext cx="1371600" cy="1143000"/>
            <a:chOff x="3770" y="2496"/>
            <a:chExt cx="1158" cy="1068"/>
          </a:xfrm>
        </p:grpSpPr>
        <p:sp>
          <p:nvSpPr>
            <p:cNvPr id="41" name="AutoShape 30"/>
            <p:cNvSpPr>
              <a:spLocks noChangeArrowheads="1"/>
            </p:cNvSpPr>
            <p:nvPr/>
          </p:nvSpPr>
          <p:spPr bwMode="auto">
            <a:xfrm rot="16200000">
              <a:off x="3815" y="2451"/>
              <a:ext cx="1068" cy="1158"/>
            </a:xfrm>
            <a:prstGeom prst="roundRect">
              <a:avLst>
                <a:gd name="adj" fmla="val 16667"/>
              </a:avLst>
            </a:prstGeom>
            <a:gradFill flip="none" rotWithShape="0">
              <a:gsLst>
                <a:gs pos="0">
                  <a:schemeClr val="accent1">
                    <a:lumMod val="50000"/>
                  </a:schemeClr>
                </a:gs>
                <a:gs pos="50000">
                  <a:schemeClr val="accent1">
                    <a:lumMod val="75000"/>
                    <a:alpha val="50000"/>
                  </a:schemeClr>
                </a:gs>
                <a:gs pos="70000">
                  <a:schemeClr val="accent1">
                    <a:alpha val="50000"/>
                  </a:schemeClr>
                </a:gs>
                <a:gs pos="100000">
                  <a:schemeClr val="accent1">
                    <a:lumMod val="60000"/>
                    <a:lumOff val="40000"/>
                  </a:schemeClr>
                </a:gs>
              </a:gsLst>
              <a:lin ang="16200000" scaled="0"/>
              <a:tileRect/>
            </a:gradFill>
            <a:ln>
              <a:noFill/>
              <a:headEnd type="none" w="med" len="med"/>
              <a:tailEnd type="none" w="med" len="med"/>
            </a:ln>
            <a:effectLst/>
            <a:scene3d>
              <a:camera prst="orthographicFront"/>
              <a:lightRig rig="contrasting" dir="t">
                <a:rot lat="0" lon="0" rev="0"/>
              </a:lightRig>
            </a:scene3d>
            <a:sp3d prstMaterial="translucentPowder">
              <a:bevelT w="190500" h="127000"/>
              <a:contourClr>
                <a:srgbClr val="CC4757">
                  <a:satMod val="300000"/>
                </a:srgbClr>
              </a:contourClr>
            </a:sp3d>
          </p:spPr>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400" kern="0">
                <a:solidFill>
                  <a:schemeClr val="bg1"/>
                </a:solidFill>
                <a:latin typeface="Gill Sans MT" pitchFamily="34" charset="0"/>
              </a:endParaRPr>
            </a:p>
          </p:txBody>
        </p:sp>
        <p:pic>
          <p:nvPicPr>
            <p:cNvPr id="42" name="Picture 31" descr="economics chart financial chart"/>
            <p:cNvPicPr>
              <a:picLocks noChangeAspect="1" noChangeArrowheads="1"/>
            </p:cNvPicPr>
            <p:nvPr/>
          </p:nvPicPr>
          <p:blipFill>
            <a:blip r:embed="rId8" cstate="print"/>
            <a:srcRect/>
            <a:stretch>
              <a:fillRect/>
            </a:stretch>
          </p:blipFill>
          <p:spPr bwMode="auto">
            <a:xfrm>
              <a:off x="3911" y="2585"/>
              <a:ext cx="353" cy="323"/>
            </a:xfrm>
            <a:prstGeom prst="rect">
              <a:avLst/>
            </a:prstGeom>
            <a:noFill/>
            <a:ln w="9525">
              <a:noFill/>
              <a:miter lim="800000"/>
              <a:headEnd/>
              <a:tailEnd/>
            </a:ln>
          </p:spPr>
        </p:pic>
        <p:pic>
          <p:nvPicPr>
            <p:cNvPr id="43" name="Picture 32" descr="web-page"/>
            <p:cNvPicPr>
              <a:picLocks noChangeAspect="1" noChangeArrowheads="1"/>
            </p:cNvPicPr>
            <p:nvPr/>
          </p:nvPicPr>
          <p:blipFill>
            <a:blip r:embed="rId9" cstate="print"/>
            <a:srcRect/>
            <a:stretch>
              <a:fillRect/>
            </a:stretch>
          </p:blipFill>
          <p:spPr bwMode="auto">
            <a:xfrm>
              <a:off x="4342" y="2536"/>
              <a:ext cx="387" cy="538"/>
            </a:xfrm>
            <a:prstGeom prst="rect">
              <a:avLst/>
            </a:prstGeom>
            <a:noFill/>
            <a:ln w="9525">
              <a:noFill/>
              <a:miter lim="800000"/>
              <a:headEnd/>
              <a:tailEnd/>
            </a:ln>
          </p:spPr>
        </p:pic>
        <p:pic>
          <p:nvPicPr>
            <p:cNvPr id="44" name="Picture 34" descr="Office logo h"/>
            <p:cNvPicPr>
              <a:picLocks noChangeAspect="1" noChangeArrowheads="1"/>
            </p:cNvPicPr>
            <p:nvPr/>
          </p:nvPicPr>
          <p:blipFill>
            <a:blip r:embed="rId10" cstate="print"/>
            <a:srcRect/>
            <a:stretch>
              <a:fillRect/>
            </a:stretch>
          </p:blipFill>
          <p:spPr bwMode="auto">
            <a:xfrm>
              <a:off x="3834" y="3066"/>
              <a:ext cx="965" cy="415"/>
            </a:xfrm>
            <a:prstGeom prst="rect">
              <a:avLst/>
            </a:prstGeom>
            <a:noFill/>
            <a:ln w="9525">
              <a:noFill/>
              <a:miter lim="800000"/>
              <a:headEnd/>
              <a:tailEnd/>
            </a:ln>
          </p:spPr>
        </p:pic>
      </p:grpSp>
      <p:grpSp>
        <p:nvGrpSpPr>
          <p:cNvPr id="45" name="Group 36"/>
          <p:cNvGrpSpPr>
            <a:grpSpLocks/>
          </p:cNvGrpSpPr>
          <p:nvPr/>
        </p:nvGrpSpPr>
        <p:grpSpPr bwMode="auto">
          <a:xfrm>
            <a:off x="2862263" y="1958975"/>
            <a:ext cx="2755900" cy="1990725"/>
            <a:chOff x="1803" y="1234"/>
            <a:chExt cx="1736" cy="1254"/>
          </a:xfrm>
        </p:grpSpPr>
        <p:grpSp>
          <p:nvGrpSpPr>
            <p:cNvPr id="46" name="Group 37"/>
            <p:cNvGrpSpPr>
              <a:grpSpLocks/>
            </p:cNvGrpSpPr>
            <p:nvPr/>
          </p:nvGrpSpPr>
          <p:grpSpPr bwMode="auto">
            <a:xfrm>
              <a:off x="2221" y="1234"/>
              <a:ext cx="1318" cy="1068"/>
              <a:chOff x="2466" y="920"/>
              <a:chExt cx="1318" cy="1068"/>
            </a:xfrm>
          </p:grpSpPr>
          <p:sp>
            <p:nvSpPr>
              <p:cNvPr id="48" name="AutoShape 38"/>
              <p:cNvSpPr>
                <a:spLocks noChangeArrowheads="1"/>
              </p:cNvSpPr>
              <p:nvPr/>
            </p:nvSpPr>
            <p:spPr bwMode="auto">
              <a:xfrm rot="16200000">
                <a:off x="2591" y="795"/>
                <a:ext cx="1068" cy="1318"/>
              </a:xfrm>
              <a:prstGeom prst="roundRect">
                <a:avLst>
                  <a:gd name="adj" fmla="val 16667"/>
                </a:avLst>
              </a:prstGeom>
              <a:gradFill flip="none" rotWithShape="0">
                <a:gsLst>
                  <a:gs pos="0">
                    <a:schemeClr val="accent1">
                      <a:lumMod val="50000"/>
                    </a:schemeClr>
                  </a:gs>
                  <a:gs pos="50000">
                    <a:schemeClr val="accent1">
                      <a:lumMod val="75000"/>
                      <a:alpha val="50000"/>
                    </a:schemeClr>
                  </a:gs>
                  <a:gs pos="70000">
                    <a:schemeClr val="accent1">
                      <a:alpha val="50000"/>
                    </a:schemeClr>
                  </a:gs>
                  <a:gs pos="100000">
                    <a:schemeClr val="accent1">
                      <a:lumMod val="60000"/>
                      <a:lumOff val="40000"/>
                    </a:schemeClr>
                  </a:gs>
                </a:gsLst>
                <a:lin ang="16200000" scaled="0"/>
                <a:tileRect/>
              </a:gradFill>
              <a:ln>
                <a:noFill/>
                <a:headEnd type="none" w="med" len="med"/>
                <a:tailEnd type="none" w="med" len="med"/>
              </a:ln>
              <a:effectLst/>
              <a:scene3d>
                <a:camera prst="orthographicFront"/>
                <a:lightRig rig="contrasting" dir="t">
                  <a:rot lat="0" lon="0" rev="0"/>
                </a:lightRig>
              </a:scene3d>
              <a:sp3d prstMaterial="translucentPowder">
                <a:bevelT w="190500" h="127000"/>
                <a:contourClr>
                  <a:srgbClr val="CC4757">
                    <a:satMod val="300000"/>
                  </a:srgbClr>
                </a:contourClr>
              </a:sp3d>
            </p:spPr>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400" kern="0">
                  <a:solidFill>
                    <a:schemeClr val="bg1"/>
                  </a:solidFill>
                  <a:latin typeface="Gill Sans MT" pitchFamily="34" charset="0"/>
                </a:endParaRPr>
              </a:p>
            </p:txBody>
          </p:sp>
          <p:grpSp>
            <p:nvGrpSpPr>
              <p:cNvPr id="49" name="Group 39"/>
              <p:cNvGrpSpPr>
                <a:grpSpLocks/>
              </p:cNvGrpSpPr>
              <p:nvPr/>
            </p:nvGrpSpPr>
            <p:grpSpPr bwMode="auto">
              <a:xfrm flipH="1">
                <a:off x="3288" y="1032"/>
                <a:ext cx="360" cy="480"/>
                <a:chOff x="1507" y="1584"/>
                <a:chExt cx="342" cy="593"/>
              </a:xfrm>
            </p:grpSpPr>
            <p:pic>
              <p:nvPicPr>
                <p:cNvPr id="52" name="Picture 40" descr="300714_gear_yellow"/>
                <p:cNvPicPr>
                  <a:picLocks noChangeAspect="1" noChangeArrowheads="1"/>
                </p:cNvPicPr>
                <p:nvPr/>
              </p:nvPicPr>
              <p:blipFill>
                <a:blip r:embed="rId11" cstate="print"/>
                <a:srcRect/>
                <a:stretch>
                  <a:fillRect/>
                </a:stretch>
              </p:blipFill>
              <p:spPr bwMode="auto">
                <a:xfrm rot="290065" flipH="1">
                  <a:off x="1540" y="1920"/>
                  <a:ext cx="256" cy="257"/>
                </a:xfrm>
                <a:prstGeom prst="rect">
                  <a:avLst/>
                </a:prstGeom>
                <a:noFill/>
                <a:ln w="9525">
                  <a:noFill/>
                  <a:miter lim="800000"/>
                  <a:headEnd/>
                  <a:tailEnd/>
                </a:ln>
              </p:spPr>
            </p:pic>
            <p:pic>
              <p:nvPicPr>
                <p:cNvPr id="53" name="Picture 41" descr="300714_gear_green"/>
                <p:cNvPicPr>
                  <a:picLocks noChangeAspect="1" noChangeArrowheads="1"/>
                </p:cNvPicPr>
                <p:nvPr/>
              </p:nvPicPr>
              <p:blipFill>
                <a:blip r:embed="rId12" cstate="print"/>
                <a:srcRect/>
                <a:stretch>
                  <a:fillRect/>
                </a:stretch>
              </p:blipFill>
              <p:spPr bwMode="auto">
                <a:xfrm flipH="1">
                  <a:off x="1507" y="1584"/>
                  <a:ext cx="288" cy="288"/>
                </a:xfrm>
                <a:prstGeom prst="rect">
                  <a:avLst/>
                </a:prstGeom>
                <a:noFill/>
                <a:ln w="9525">
                  <a:noFill/>
                  <a:miter lim="800000"/>
                  <a:headEnd/>
                  <a:tailEnd/>
                </a:ln>
              </p:spPr>
            </p:pic>
            <p:pic>
              <p:nvPicPr>
                <p:cNvPr id="54" name="Picture 42" descr="300714_gear_blue"/>
                <p:cNvPicPr>
                  <a:picLocks noChangeAspect="1" noChangeArrowheads="1"/>
                </p:cNvPicPr>
                <p:nvPr/>
              </p:nvPicPr>
              <p:blipFill>
                <a:blip r:embed="rId13" cstate="print"/>
                <a:srcRect/>
                <a:stretch>
                  <a:fillRect/>
                </a:stretch>
              </p:blipFill>
              <p:spPr bwMode="auto">
                <a:xfrm flipH="1">
                  <a:off x="1561" y="1744"/>
                  <a:ext cx="288" cy="288"/>
                </a:xfrm>
                <a:prstGeom prst="rect">
                  <a:avLst/>
                </a:prstGeom>
                <a:noFill/>
                <a:ln w="9525">
                  <a:noFill/>
                  <a:miter lim="800000"/>
                  <a:headEnd/>
                  <a:tailEnd/>
                </a:ln>
              </p:spPr>
            </p:pic>
          </p:grpSp>
          <p:pic>
            <p:nvPicPr>
              <p:cNvPr id="50" name="Picture 43" descr="computer"/>
              <p:cNvPicPr>
                <a:picLocks noChangeAspect="1" noChangeArrowheads="1"/>
              </p:cNvPicPr>
              <p:nvPr/>
            </p:nvPicPr>
            <p:blipFill>
              <a:blip r:embed="rId4" cstate="print"/>
              <a:srcRect/>
              <a:stretch>
                <a:fillRect/>
              </a:stretch>
            </p:blipFill>
            <p:spPr bwMode="auto">
              <a:xfrm>
                <a:off x="2715" y="944"/>
                <a:ext cx="465" cy="509"/>
              </a:xfrm>
              <a:prstGeom prst="rect">
                <a:avLst/>
              </a:prstGeom>
              <a:noFill/>
              <a:ln w="9525">
                <a:noFill/>
                <a:miter lim="800000"/>
                <a:headEnd/>
                <a:tailEnd/>
              </a:ln>
            </p:spPr>
          </p:pic>
          <p:sp>
            <p:nvSpPr>
              <p:cNvPr id="51" name="Text Box 44"/>
              <p:cNvSpPr txBox="1">
                <a:spLocks noChangeArrowheads="1"/>
              </p:cNvSpPr>
              <p:nvPr/>
            </p:nvSpPr>
            <p:spPr bwMode="auto">
              <a:xfrm>
                <a:off x="2666" y="1476"/>
                <a:ext cx="560" cy="454"/>
              </a:xfrm>
              <a:prstGeom prst="rect">
                <a:avLst/>
              </a:prstGeom>
              <a:noFill/>
              <a:ln w="9525" algn="ctr">
                <a:noFill/>
                <a:miter lim="800000"/>
                <a:headEnd/>
                <a:tailEnd/>
              </a:ln>
            </p:spPr>
            <p:txBody>
              <a:bodyPr wrap="none">
                <a:spAutoFit/>
              </a:bodyPr>
              <a:lstStyle/>
              <a:p>
                <a:pPr algn="ctr" eaLnBrk="0" hangingPunct="0">
                  <a:lnSpc>
                    <a:spcPct val="85000"/>
                  </a:lnSpc>
                </a:pPr>
                <a:r>
                  <a:rPr lang="en-US" sz="1600" b="1" dirty="0">
                    <a:solidFill>
                      <a:schemeClr val="bg1"/>
                    </a:solidFill>
                    <a:latin typeface="Gill Sans MT" pitchFamily="34" charset="0"/>
                  </a:rPr>
                  <a:t>BizTalk</a:t>
                </a:r>
              </a:p>
              <a:p>
                <a:pPr algn="ctr" eaLnBrk="0" hangingPunct="0">
                  <a:lnSpc>
                    <a:spcPct val="85000"/>
                  </a:lnSpc>
                </a:pPr>
                <a:r>
                  <a:rPr lang="en-US" sz="1600" b="1" dirty="0">
                    <a:solidFill>
                      <a:schemeClr val="bg1"/>
                    </a:solidFill>
                    <a:latin typeface="Gill Sans MT" pitchFamily="34" charset="0"/>
                  </a:rPr>
                  <a:t>Server</a:t>
                </a:r>
              </a:p>
              <a:p>
                <a:pPr algn="ctr" eaLnBrk="0" hangingPunct="0">
                  <a:lnSpc>
                    <a:spcPct val="85000"/>
                  </a:lnSpc>
                </a:pPr>
                <a:r>
                  <a:rPr lang="en-US" sz="1600" b="1" dirty="0">
                    <a:solidFill>
                      <a:schemeClr val="bg1"/>
                    </a:solidFill>
                    <a:latin typeface="Gill Sans MT" pitchFamily="34" charset="0"/>
                  </a:rPr>
                  <a:t>BAM</a:t>
                </a:r>
              </a:p>
            </p:txBody>
          </p:sp>
        </p:grpSp>
        <p:cxnSp>
          <p:nvCxnSpPr>
            <p:cNvPr id="47" name="AutoShape 45"/>
            <p:cNvCxnSpPr>
              <a:cxnSpLocks noChangeShapeType="1"/>
              <a:stCxn id="23" idx="3"/>
              <a:endCxn id="48" idx="0"/>
            </p:cNvCxnSpPr>
            <p:nvPr/>
          </p:nvCxnSpPr>
          <p:spPr bwMode="invGray">
            <a:xfrm rot="-5400000">
              <a:off x="1652" y="1919"/>
              <a:ext cx="720" cy="418"/>
            </a:xfrm>
            <a:prstGeom prst="curvedConnector2">
              <a:avLst/>
            </a:prstGeom>
            <a:noFill/>
            <a:ln w="25400">
              <a:solidFill>
                <a:schemeClr val="tx1"/>
              </a:solidFill>
              <a:prstDash val="dash"/>
              <a:round/>
              <a:headEnd/>
              <a:tailEnd type="triangle" w="med" len="med"/>
            </a:ln>
          </p:spPr>
        </p:cxnSp>
      </p:grpSp>
      <p:cxnSp>
        <p:nvCxnSpPr>
          <p:cNvPr id="55" name="AutoShape 46"/>
          <p:cNvCxnSpPr>
            <a:cxnSpLocks noChangeShapeType="1"/>
            <a:stCxn id="41" idx="3"/>
            <a:endCxn id="48" idx="2"/>
          </p:cNvCxnSpPr>
          <p:nvPr/>
        </p:nvCxnSpPr>
        <p:spPr bwMode="invGray">
          <a:xfrm rot="16200000" flipV="1">
            <a:off x="5126833" y="3298031"/>
            <a:ext cx="1536700" cy="554037"/>
          </a:xfrm>
          <a:prstGeom prst="curvedConnector2">
            <a:avLst/>
          </a:prstGeom>
          <a:noFill/>
          <a:ln w="25400">
            <a:solidFill>
              <a:schemeClr val="tx1"/>
            </a:solidFill>
            <a:prstDash val="dash"/>
            <a:round/>
            <a:headEnd/>
            <a:tailEnd type="triangle" w="med" len="med"/>
          </a:ln>
        </p:spPr>
      </p:cxnSp>
      <p:pic>
        <p:nvPicPr>
          <p:cNvPr id="56" name="Picture 35" descr="xmlwebservice"/>
          <p:cNvPicPr>
            <a:picLocks noChangeAspect="1" noChangeArrowheads="1"/>
          </p:cNvPicPr>
          <p:nvPr/>
        </p:nvPicPr>
        <p:blipFill>
          <a:blip r:embed="rId14" cstate="print">
            <a:clrChange>
              <a:clrFrom>
                <a:srgbClr val="08369A"/>
              </a:clrFrom>
              <a:clrTo>
                <a:srgbClr val="08369A">
                  <a:alpha val="0"/>
                </a:srgbClr>
              </a:clrTo>
            </a:clrChange>
          </a:blip>
          <a:srcRect/>
          <a:stretch>
            <a:fillRect/>
          </a:stretch>
        </p:blipFill>
        <p:spPr bwMode="auto">
          <a:xfrm>
            <a:off x="301625" y="4313238"/>
            <a:ext cx="1057275" cy="1046162"/>
          </a:xfrm>
          <a:prstGeom prst="rect">
            <a:avLst/>
          </a:prstGeom>
          <a:noFill/>
          <a:ln w="9525">
            <a:noFill/>
            <a:miter lim="800000"/>
            <a:headEnd/>
            <a:tailEnd/>
          </a:ln>
        </p:spPr>
      </p:pic>
      <p:cxnSp>
        <p:nvCxnSpPr>
          <p:cNvPr id="57" name="AutoShape 47"/>
          <p:cNvCxnSpPr>
            <a:cxnSpLocks noChangeShapeType="1"/>
          </p:cNvCxnSpPr>
          <p:nvPr/>
        </p:nvCxnSpPr>
        <p:spPr bwMode="invGray">
          <a:xfrm flipV="1">
            <a:off x="1119116" y="2852382"/>
            <a:ext cx="2265529" cy="1787858"/>
          </a:xfrm>
          <a:prstGeom prst="curvedConnector3">
            <a:avLst>
              <a:gd name="adj1" fmla="val 36747"/>
            </a:avLst>
          </a:prstGeom>
          <a:noFill/>
          <a:ln w="25400">
            <a:solidFill>
              <a:schemeClr val="tx1"/>
            </a:solidFill>
            <a:prstDash val="dash"/>
            <a:round/>
            <a:headEnd/>
            <a:tailEnd type="triangle" w="med" len="med"/>
          </a:ln>
        </p:spPr>
      </p:cxnSp>
      <p:sp>
        <p:nvSpPr>
          <p:cNvPr id="58" name="Text Box 49"/>
          <p:cNvSpPr txBox="1">
            <a:spLocks noChangeArrowheads="1"/>
          </p:cNvSpPr>
          <p:nvPr/>
        </p:nvSpPr>
        <p:spPr bwMode="auto">
          <a:xfrm>
            <a:off x="7654279" y="1412844"/>
            <a:ext cx="1063112" cy="400110"/>
          </a:xfrm>
          <a:prstGeom prst="rect">
            <a:avLst/>
          </a:prstGeom>
          <a:noFill/>
          <a:ln w="9525" algn="ctr">
            <a:noFill/>
            <a:miter lim="800000"/>
            <a:headEnd type="none" w="sm" len="sm"/>
            <a:tailEnd type="none" w="sm" len="sm"/>
          </a:ln>
        </p:spPr>
        <p:txBody>
          <a:bodyPr wrap="none">
            <a:spAutoFit/>
          </a:bodyPr>
          <a:lstStyle/>
          <a:p>
            <a:pPr algn="ctr" eaLnBrk="0" hangingPunct="0"/>
            <a:r>
              <a:rPr lang="en-US" sz="2000" dirty="0">
                <a:solidFill>
                  <a:schemeClr val="bg1"/>
                </a:solidFill>
                <a:latin typeface="Gill Sans MT" pitchFamily="34" charset="0"/>
              </a:rPr>
              <a:t>Business</a:t>
            </a:r>
          </a:p>
        </p:txBody>
      </p:sp>
      <p:cxnSp>
        <p:nvCxnSpPr>
          <p:cNvPr id="59" name="AutoShape 52"/>
          <p:cNvCxnSpPr>
            <a:cxnSpLocks noChangeShapeType="1"/>
            <a:stCxn id="48" idx="3"/>
          </p:cNvCxnSpPr>
          <p:nvPr/>
        </p:nvCxnSpPr>
        <p:spPr bwMode="invGray">
          <a:xfrm rot="5400000" flipV="1">
            <a:off x="5982117" y="548751"/>
            <a:ext cx="53180" cy="2871966"/>
          </a:xfrm>
          <a:prstGeom prst="curvedConnector3">
            <a:avLst>
              <a:gd name="adj1" fmla="val -450000"/>
            </a:avLst>
          </a:prstGeom>
          <a:noFill/>
          <a:ln w="25400">
            <a:solidFill>
              <a:schemeClr val="tx1"/>
            </a:solidFill>
            <a:prstDash val="dash"/>
            <a:round/>
            <a:headEnd/>
            <a:tailEnd type="triangle" w="med" len="med"/>
          </a:ln>
        </p:spPr>
      </p:cxnSp>
      <p:sp>
        <p:nvSpPr>
          <p:cNvPr id="60" name="Line 56"/>
          <p:cNvSpPr>
            <a:spLocks noChangeShapeType="1"/>
          </p:cNvSpPr>
          <p:nvPr/>
        </p:nvSpPr>
        <p:spPr bwMode="auto">
          <a:xfrm flipV="1">
            <a:off x="6858000" y="3657599"/>
            <a:ext cx="822960" cy="923925"/>
          </a:xfrm>
          <a:prstGeom prst="line">
            <a:avLst/>
          </a:prstGeom>
          <a:noFill/>
          <a:ln w="25400">
            <a:solidFill>
              <a:schemeClr val="tx1"/>
            </a:solidFill>
            <a:round/>
            <a:headEnd type="triangle" w="med" len="med"/>
            <a:tailEnd type="triangle" w="med" len="med"/>
          </a:ln>
          <a:effectLst/>
        </p:spPr>
        <p:txBody>
          <a:bodyPr/>
          <a:lstStyle/>
          <a:p>
            <a:pPr algn="ctr" eaLnBrk="0" hangingPunct="0">
              <a:lnSpc>
                <a:spcPct val="85000"/>
              </a:lnSpc>
              <a:spcBef>
                <a:spcPct val="20000"/>
              </a:spcBef>
              <a:defRPr/>
            </a:pPr>
            <a:endParaRPr lang="en-US">
              <a:solidFill>
                <a:schemeClr val="bg1"/>
              </a:solidFill>
              <a:effectLst>
                <a:outerShdw blurRad="38100" dist="38100" dir="2700000" algn="tl">
                  <a:srgbClr val="000000">
                    <a:alpha val="43137"/>
                  </a:srgbClr>
                </a:outerShdw>
              </a:effectLst>
              <a:latin typeface="Gill Sans MT" pitchFamily="34" charset="0"/>
            </a:endParaRPr>
          </a:p>
        </p:txBody>
      </p:sp>
      <p:sp>
        <p:nvSpPr>
          <p:cNvPr id="61" name="Line 58"/>
          <p:cNvSpPr>
            <a:spLocks noChangeShapeType="1"/>
          </p:cNvSpPr>
          <p:nvPr/>
        </p:nvSpPr>
        <p:spPr bwMode="auto">
          <a:xfrm>
            <a:off x="6858000" y="5334000"/>
            <a:ext cx="833718" cy="701040"/>
          </a:xfrm>
          <a:prstGeom prst="line">
            <a:avLst/>
          </a:prstGeom>
          <a:noFill/>
          <a:ln w="25400">
            <a:solidFill>
              <a:schemeClr val="tx1"/>
            </a:solidFill>
            <a:round/>
            <a:headEnd type="triangle" w="med" len="med"/>
            <a:tailEnd type="triangle" w="med" len="med"/>
          </a:ln>
          <a:effectLst/>
        </p:spPr>
        <p:txBody>
          <a:bodyPr/>
          <a:lstStyle/>
          <a:p>
            <a:pPr algn="ctr" eaLnBrk="0" hangingPunct="0">
              <a:lnSpc>
                <a:spcPct val="85000"/>
              </a:lnSpc>
              <a:spcBef>
                <a:spcPct val="20000"/>
              </a:spcBef>
              <a:defRPr/>
            </a:pPr>
            <a:endParaRPr lang="en-US">
              <a:solidFill>
                <a:schemeClr val="bg1"/>
              </a:solidFill>
              <a:effectLst>
                <a:outerShdw blurRad="38100" dist="38100" dir="2700000" algn="tl">
                  <a:srgbClr val="000000">
                    <a:alpha val="43137"/>
                  </a:srgbClr>
                </a:outerShdw>
              </a:effectLst>
              <a:latin typeface="Gill Sans MT" pitchFamily="34" charset="0"/>
            </a:endParaRPr>
          </a:p>
        </p:txBody>
      </p:sp>
      <p:cxnSp>
        <p:nvCxnSpPr>
          <p:cNvPr id="62" name="AutoShape 59"/>
          <p:cNvCxnSpPr>
            <a:cxnSpLocks noChangeShapeType="1"/>
            <a:endCxn id="48" idx="0"/>
          </p:cNvCxnSpPr>
          <p:nvPr/>
        </p:nvCxnSpPr>
        <p:spPr bwMode="invGray">
          <a:xfrm rot="-5400000">
            <a:off x="1977232" y="1704181"/>
            <a:ext cx="446088" cy="2651125"/>
          </a:xfrm>
          <a:prstGeom prst="curvedConnector2">
            <a:avLst/>
          </a:prstGeom>
          <a:noFill/>
          <a:ln w="25400">
            <a:solidFill>
              <a:schemeClr val="tx1"/>
            </a:solidFill>
            <a:prstDash val="dash"/>
            <a:round/>
            <a:headEnd/>
            <a:tailEnd type="triangle" w="med" len="med"/>
          </a:ln>
        </p:spPr>
      </p:cxnSp>
      <p:pic>
        <p:nvPicPr>
          <p:cNvPr id="63" name="Picture 4"/>
          <p:cNvPicPr>
            <a:picLocks noChangeAspect="1" noChangeArrowheads="1"/>
          </p:cNvPicPr>
          <p:nvPr/>
        </p:nvPicPr>
        <p:blipFill>
          <a:blip r:embed="rId15" cstate="print"/>
          <a:srcRect/>
          <a:stretch>
            <a:fillRect/>
          </a:stretch>
        </p:blipFill>
        <p:spPr bwMode="auto">
          <a:xfrm>
            <a:off x="7714140" y="1905000"/>
            <a:ext cx="1051381" cy="1060704"/>
          </a:xfrm>
          <a:prstGeom prst="rect">
            <a:avLst/>
          </a:prstGeom>
          <a:noFill/>
          <a:effectLst>
            <a:outerShdw blurRad="152400" dist="101600" dir="2700000" algn="tl" rotWithShape="0">
              <a:prstClr val="black">
                <a:alpha val="40000"/>
              </a:prstClr>
            </a:outerShdw>
            <a:softEdge rad="63500"/>
          </a:effectLst>
        </p:spPr>
      </p:pic>
      <p:pic>
        <p:nvPicPr>
          <p:cNvPr id="64" name="Picture 5"/>
          <p:cNvPicPr>
            <a:picLocks noChangeAspect="1" noChangeArrowheads="1"/>
          </p:cNvPicPr>
          <p:nvPr/>
        </p:nvPicPr>
        <p:blipFill>
          <a:blip r:embed="rId16" cstate="print"/>
          <a:srcRect r="34026"/>
          <a:stretch>
            <a:fillRect/>
          </a:stretch>
        </p:blipFill>
        <p:spPr bwMode="auto">
          <a:xfrm>
            <a:off x="7714140" y="3116124"/>
            <a:ext cx="1048860" cy="1060704"/>
          </a:xfrm>
          <a:prstGeom prst="rect">
            <a:avLst/>
          </a:prstGeom>
          <a:noFill/>
          <a:effectLst>
            <a:outerShdw blurRad="152400" dist="101600" dir="2700000" algn="tl" rotWithShape="0">
              <a:prstClr val="black">
                <a:alpha val="40000"/>
              </a:prstClr>
            </a:outerShdw>
            <a:softEdge rad="63500"/>
          </a:effectLst>
        </p:spPr>
      </p:pic>
      <p:pic>
        <p:nvPicPr>
          <p:cNvPr id="65" name="Picture 8"/>
          <p:cNvPicPr>
            <a:picLocks noChangeAspect="1" noChangeArrowheads="1"/>
          </p:cNvPicPr>
          <p:nvPr/>
        </p:nvPicPr>
        <p:blipFill>
          <a:blip r:embed="rId17" cstate="print"/>
          <a:srcRect r="1117"/>
          <a:stretch>
            <a:fillRect/>
          </a:stretch>
        </p:blipFill>
        <p:spPr bwMode="auto">
          <a:xfrm>
            <a:off x="7714140" y="5543766"/>
            <a:ext cx="1048860" cy="1060704"/>
          </a:xfrm>
          <a:prstGeom prst="rect">
            <a:avLst/>
          </a:prstGeom>
          <a:noFill/>
          <a:effectLst>
            <a:outerShdw blurRad="152400" dist="101600" dir="2700000" algn="tl" rotWithShape="0">
              <a:prstClr val="black">
                <a:alpha val="40000"/>
              </a:prstClr>
            </a:outerShdw>
            <a:softEdge rad="63500"/>
          </a:effectLst>
        </p:spPr>
      </p:pic>
      <p:pic>
        <p:nvPicPr>
          <p:cNvPr id="66" name="Picture 10" descr="visio process chart 2"/>
          <p:cNvPicPr>
            <a:picLocks noChangeAspect="1" noChangeArrowheads="1"/>
          </p:cNvPicPr>
          <p:nvPr/>
        </p:nvPicPr>
        <p:blipFill>
          <a:blip r:embed="rId18" cstate="screen"/>
          <a:srcRect/>
          <a:stretch>
            <a:fillRect/>
          </a:stretch>
        </p:blipFill>
        <p:spPr bwMode="auto">
          <a:xfrm>
            <a:off x="685800" y="3886200"/>
            <a:ext cx="452051" cy="228600"/>
          </a:xfrm>
          <a:prstGeom prst="rect">
            <a:avLst/>
          </a:prstGeom>
          <a:noFill/>
          <a:ln w="9525">
            <a:noFill/>
            <a:miter lim="800000"/>
            <a:headEnd/>
            <a:tailEnd/>
          </a:ln>
        </p:spPr>
      </p:pic>
      <p:sp>
        <p:nvSpPr>
          <p:cNvPr id="67" name="Text Box 9"/>
          <p:cNvSpPr txBox="1">
            <a:spLocks noChangeArrowheads="1"/>
          </p:cNvSpPr>
          <p:nvPr/>
        </p:nvSpPr>
        <p:spPr bwMode="auto">
          <a:xfrm>
            <a:off x="990600" y="3048000"/>
            <a:ext cx="1341438" cy="406265"/>
          </a:xfrm>
          <a:prstGeom prst="rect">
            <a:avLst/>
          </a:prstGeom>
          <a:noFill/>
          <a:ln w="9525" algn="ctr">
            <a:noFill/>
            <a:miter lim="800000"/>
            <a:headEnd/>
            <a:tailEnd/>
          </a:ln>
        </p:spPr>
        <p:txBody>
          <a:bodyPr wrap="square">
            <a:spAutoFit/>
          </a:bodyPr>
          <a:lstStyle/>
          <a:p>
            <a:pPr algn="ctr" eaLnBrk="0" hangingPunct="0">
              <a:lnSpc>
                <a:spcPct val="85000"/>
              </a:lnSpc>
            </a:pPr>
            <a:r>
              <a:rPr lang="en-US" sz="1200" b="1" dirty="0" smtClean="0">
                <a:solidFill>
                  <a:schemeClr val="bg1"/>
                </a:solidFill>
                <a:latin typeface="Gill Sans MT" pitchFamily="34" charset="0"/>
              </a:rPr>
              <a:t>WF BAM Interceptor</a:t>
            </a:r>
            <a:endParaRPr lang="en-US" sz="1200" b="1" dirty="0">
              <a:solidFill>
                <a:schemeClr val="bg1"/>
              </a:solidFill>
              <a:latin typeface="Gill Sans MT" pitchFamily="34" charset="0"/>
            </a:endParaRPr>
          </a:p>
        </p:txBody>
      </p:sp>
      <p:sp>
        <p:nvSpPr>
          <p:cNvPr id="68" name="Text Box 9"/>
          <p:cNvSpPr txBox="1">
            <a:spLocks noChangeArrowheads="1"/>
          </p:cNvSpPr>
          <p:nvPr/>
        </p:nvSpPr>
        <p:spPr bwMode="auto">
          <a:xfrm>
            <a:off x="0" y="5257800"/>
            <a:ext cx="1341438" cy="406265"/>
          </a:xfrm>
          <a:prstGeom prst="rect">
            <a:avLst/>
          </a:prstGeom>
          <a:noFill/>
          <a:ln w="9525" algn="ctr">
            <a:noFill/>
            <a:miter lim="800000"/>
            <a:headEnd/>
            <a:tailEnd/>
          </a:ln>
        </p:spPr>
        <p:txBody>
          <a:bodyPr wrap="square">
            <a:spAutoFit/>
          </a:bodyPr>
          <a:lstStyle/>
          <a:p>
            <a:pPr algn="ctr" eaLnBrk="0" hangingPunct="0">
              <a:lnSpc>
                <a:spcPct val="85000"/>
              </a:lnSpc>
            </a:pPr>
            <a:r>
              <a:rPr lang="en-US" sz="1200" b="1" dirty="0" smtClean="0">
                <a:solidFill>
                  <a:schemeClr val="bg1"/>
                </a:solidFill>
                <a:latin typeface="Gill Sans MT" pitchFamily="34" charset="0"/>
              </a:rPr>
              <a:t>WCF BAM Interceptor</a:t>
            </a:r>
            <a:endParaRPr lang="en-US" sz="1200" b="1" dirty="0">
              <a:solidFill>
                <a:schemeClr val="bg1"/>
              </a:solidFill>
              <a:latin typeface="Gill Sans MT" pitchFamily="34" charset="0"/>
            </a:endParaRPr>
          </a:p>
        </p:txBody>
      </p:sp>
      <p:pic>
        <p:nvPicPr>
          <p:cNvPr id="69" name="Picture 9"/>
          <p:cNvPicPr>
            <a:picLocks noChangeAspect="1" noChangeArrowheads="1"/>
          </p:cNvPicPr>
          <p:nvPr/>
        </p:nvPicPr>
        <p:blipFill>
          <a:blip r:embed="rId19" cstate="print"/>
          <a:srcRect l="15349" r="5792"/>
          <a:stretch>
            <a:fillRect/>
          </a:stretch>
        </p:blipFill>
        <p:spPr bwMode="auto">
          <a:xfrm>
            <a:off x="7717536" y="4315564"/>
            <a:ext cx="1045464" cy="1060704"/>
          </a:xfrm>
          <a:prstGeom prst="rect">
            <a:avLst/>
          </a:prstGeom>
          <a:noFill/>
          <a:effectLst>
            <a:outerShdw blurRad="152400" dist="101600" dir="2700000" algn="tl" rotWithShape="0">
              <a:prstClr val="black">
                <a:alpha val="40000"/>
              </a:prstClr>
            </a:outerShdw>
            <a:softEdge rad="63500"/>
          </a:effectLst>
        </p:spPr>
      </p:pic>
      <p:sp>
        <p:nvSpPr>
          <p:cNvPr id="70" name="Line 56"/>
          <p:cNvSpPr>
            <a:spLocks noChangeShapeType="1"/>
          </p:cNvSpPr>
          <p:nvPr/>
        </p:nvSpPr>
        <p:spPr bwMode="auto">
          <a:xfrm flipV="1">
            <a:off x="6858000" y="4991548"/>
            <a:ext cx="769172" cy="47176"/>
          </a:xfrm>
          <a:prstGeom prst="line">
            <a:avLst/>
          </a:prstGeom>
          <a:noFill/>
          <a:ln w="25400">
            <a:solidFill>
              <a:schemeClr val="tx1"/>
            </a:solidFill>
            <a:round/>
            <a:headEnd type="triangle" w="med" len="med"/>
            <a:tailEnd type="triangle" w="med" len="med"/>
          </a:ln>
          <a:effectLst/>
        </p:spPr>
        <p:txBody>
          <a:bodyPr/>
          <a:lstStyle/>
          <a:p>
            <a:pPr algn="ctr" eaLnBrk="0" hangingPunct="0">
              <a:lnSpc>
                <a:spcPct val="85000"/>
              </a:lnSpc>
              <a:spcBef>
                <a:spcPct val="20000"/>
              </a:spcBef>
              <a:defRPr/>
            </a:pPr>
            <a:endParaRPr lang="en-US">
              <a:solidFill>
                <a:schemeClr val="bg1"/>
              </a:solidFill>
              <a:effectLst>
                <a:outerShdw blurRad="38100" dist="38100" dir="2700000" algn="tl">
                  <a:srgbClr val="000000">
                    <a:alpha val="43137"/>
                  </a:srgbClr>
                </a:outerShdw>
              </a:effectLst>
              <a:latin typeface="Gill Sans MT" pitchFamily="34" charset="0"/>
            </a:endParaRPr>
          </a:p>
        </p:txBody>
      </p:sp>
      <p:cxnSp>
        <p:nvCxnSpPr>
          <p:cNvPr id="71" name="AutoShape 47"/>
          <p:cNvCxnSpPr>
            <a:cxnSpLocks noChangeShapeType="1"/>
          </p:cNvCxnSpPr>
          <p:nvPr/>
        </p:nvCxnSpPr>
        <p:spPr bwMode="invGray">
          <a:xfrm rot="10800000" flipH="1">
            <a:off x="566738" y="2756849"/>
            <a:ext cx="2886146" cy="3439165"/>
          </a:xfrm>
          <a:prstGeom prst="curvedConnector4">
            <a:avLst>
              <a:gd name="adj1" fmla="val -17851"/>
              <a:gd name="adj2" fmla="val 123486"/>
            </a:avLst>
          </a:prstGeom>
          <a:noFill/>
          <a:ln w="25400">
            <a:solidFill>
              <a:schemeClr val="tx1"/>
            </a:solidFill>
            <a:prstDash val="dash"/>
            <a:round/>
            <a:headEnd/>
            <a:tailEnd type="triangle" w="med" len="med"/>
          </a:ln>
        </p:spPr>
      </p:cxnSp>
      <p:sp>
        <p:nvSpPr>
          <p:cNvPr id="72" name="Text Box 49"/>
          <p:cNvSpPr txBox="1">
            <a:spLocks noChangeArrowheads="1"/>
          </p:cNvSpPr>
          <p:nvPr/>
        </p:nvSpPr>
        <p:spPr bwMode="auto">
          <a:xfrm>
            <a:off x="5403530" y="5630002"/>
            <a:ext cx="1751377" cy="338554"/>
          </a:xfrm>
          <a:prstGeom prst="rect">
            <a:avLst/>
          </a:prstGeom>
          <a:noFill/>
          <a:ln w="9525" algn="ctr">
            <a:noFill/>
            <a:miter lim="800000"/>
            <a:headEnd type="none" w="sm" len="sm"/>
            <a:tailEnd type="none" w="sm" len="sm"/>
          </a:ln>
        </p:spPr>
        <p:txBody>
          <a:bodyPr wrap="none">
            <a:spAutoFit/>
          </a:bodyPr>
          <a:lstStyle/>
          <a:p>
            <a:pPr algn="ctr" eaLnBrk="0" hangingPunct="0"/>
            <a:r>
              <a:rPr lang="en-US" sz="1600" dirty="0" smtClean="0">
                <a:solidFill>
                  <a:schemeClr val="bg1"/>
                </a:solidFill>
                <a:latin typeface="Gill Sans MT" pitchFamily="34" charset="0"/>
              </a:rPr>
              <a:t>Reporting Services</a:t>
            </a:r>
            <a:endParaRPr lang="en-US" sz="1600" dirty="0">
              <a:solidFill>
                <a:schemeClr val="bg1"/>
              </a:solidFill>
              <a:latin typeface="Gill Sans MT" pitchFamily="34" charset="0"/>
            </a:endParaRPr>
          </a:p>
        </p:txBody>
      </p:sp>
      <p:grpSp>
        <p:nvGrpSpPr>
          <p:cNvPr id="73" name="Group 72"/>
          <p:cNvGrpSpPr/>
          <p:nvPr/>
        </p:nvGrpSpPr>
        <p:grpSpPr>
          <a:xfrm>
            <a:off x="6239788" y="1849572"/>
            <a:ext cx="929349" cy="1712494"/>
            <a:chOff x="6239788" y="1849572"/>
            <a:chExt cx="929349" cy="1712494"/>
          </a:xfrm>
        </p:grpSpPr>
        <p:sp>
          <p:nvSpPr>
            <p:cNvPr id="74" name="Text Box 49"/>
            <p:cNvSpPr txBox="1">
              <a:spLocks noChangeArrowheads="1"/>
            </p:cNvSpPr>
            <p:nvPr/>
          </p:nvSpPr>
          <p:spPr bwMode="auto">
            <a:xfrm>
              <a:off x="6239788" y="1849572"/>
              <a:ext cx="909031" cy="400110"/>
            </a:xfrm>
            <a:prstGeom prst="rect">
              <a:avLst/>
            </a:prstGeom>
            <a:noFill/>
            <a:ln w="9525" algn="ctr">
              <a:noFill/>
              <a:miter lim="800000"/>
              <a:headEnd type="none" w="sm" len="sm"/>
              <a:tailEnd type="none" w="sm" len="sm"/>
            </a:ln>
          </p:spPr>
          <p:txBody>
            <a:bodyPr wrap="none">
              <a:spAutoFit/>
            </a:bodyPr>
            <a:lstStyle/>
            <a:p>
              <a:pPr algn="ctr" eaLnBrk="0" hangingPunct="0"/>
              <a:r>
                <a:rPr lang="en-US" sz="2000" dirty="0" smtClean="0">
                  <a:solidFill>
                    <a:schemeClr val="bg1"/>
                  </a:solidFill>
                  <a:latin typeface="Gill Sans MT" pitchFamily="34" charset="0"/>
                </a:rPr>
                <a:t>IT Pro </a:t>
              </a:r>
              <a:endParaRPr lang="en-US" sz="2000" dirty="0">
                <a:solidFill>
                  <a:schemeClr val="bg1"/>
                </a:solidFill>
                <a:latin typeface="Gill Sans MT" pitchFamily="34" charset="0"/>
              </a:endParaRPr>
            </a:p>
          </p:txBody>
        </p:sp>
        <p:pic>
          <p:nvPicPr>
            <p:cNvPr id="75" name="Picture 5"/>
            <p:cNvPicPr>
              <a:picLocks noChangeAspect="1" noChangeArrowheads="1"/>
            </p:cNvPicPr>
            <p:nvPr/>
          </p:nvPicPr>
          <p:blipFill>
            <a:blip r:embed="rId20" cstate="print"/>
            <a:srcRect/>
            <a:stretch>
              <a:fillRect/>
            </a:stretch>
          </p:blipFill>
          <p:spPr bwMode="auto">
            <a:xfrm>
              <a:off x="6303845" y="2261269"/>
              <a:ext cx="865292" cy="1300797"/>
            </a:xfrm>
            <a:prstGeom prst="rect">
              <a:avLst/>
            </a:prstGeom>
            <a:noFill/>
            <a:ln w="9525">
              <a:noFill/>
              <a:miter lim="800000"/>
              <a:headEnd/>
              <a:tailEnd/>
            </a:ln>
            <a:effectLst/>
          </p:spPr>
        </p:pic>
      </p:grpSp>
      <p:pic>
        <p:nvPicPr>
          <p:cNvPr id="38" name="Picture 2"/>
          <p:cNvPicPr>
            <a:picLocks noChangeAspect="1" noChangeArrowheads="1"/>
          </p:cNvPicPr>
          <p:nvPr/>
        </p:nvPicPr>
        <p:blipFill>
          <a:blip r:embed="rId21" cstate="print"/>
          <a:srcRect/>
          <a:stretch>
            <a:fillRect/>
          </a:stretch>
        </p:blipFill>
        <p:spPr bwMode="auto">
          <a:xfrm>
            <a:off x="7786678" y="6299103"/>
            <a:ext cx="1357322" cy="55889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dissolve">
                                      <p:cBhvr>
                                        <p:cTn id="11" dur="500"/>
                                        <p:tgtEl>
                                          <p:spTgt spid="59"/>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dissolve">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1000"/>
                                        <p:tgtEl>
                                          <p:spTgt spid="55"/>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dissolve">
                                      <p:cBhvr>
                                        <p:cTn id="24" dur="500"/>
                                        <p:tgtEl>
                                          <p:spTgt spid="70"/>
                                        </p:tgtEl>
                                      </p:cBhvr>
                                    </p:animEffect>
                                  </p:childTnLst>
                                </p:cTn>
                              </p:par>
                              <p:par>
                                <p:cTn id="25" presetID="9"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dissolve">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dissolve">
                                      <p:cBhvr>
                                        <p:cTn id="32" dur="500"/>
                                        <p:tgtEl>
                                          <p:spTgt spid="67"/>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1000"/>
                                        <p:tgtEl>
                                          <p:spTgt spid="62"/>
                                        </p:tgtEl>
                                      </p:cBhvr>
                                    </p:animEffect>
                                  </p:childTnLst>
                                </p:cTn>
                              </p:par>
                            </p:childTnLst>
                          </p:cTn>
                        </p:par>
                        <p:par>
                          <p:cTn id="37" fill="hold">
                            <p:stCondLst>
                              <p:cond delay="1500"/>
                            </p:stCondLst>
                            <p:childTnLst>
                              <p:par>
                                <p:cTn id="38" presetID="9" presetClass="entr" presetSubtype="0" fill="hold" grpId="0" nodeType="after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dissolve">
                                      <p:cBhvr>
                                        <p:cTn id="40" dur="500"/>
                                        <p:tgtEl>
                                          <p:spTgt spid="68"/>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2000"/>
                                        <p:tgtEl>
                                          <p:spTgt spid="57"/>
                                        </p:tgtEl>
                                      </p:cBhvr>
                                    </p:animEffect>
                                  </p:childTnLst>
                                </p:cTn>
                              </p:par>
                            </p:childTnLst>
                          </p:cTn>
                        </p:par>
                        <p:par>
                          <p:cTn id="45" fill="hold">
                            <p:stCondLst>
                              <p:cond delay="4000"/>
                            </p:stCondLst>
                            <p:childTnLst>
                              <p:par>
                                <p:cTn id="46" presetID="9" presetClass="entr" presetSubtype="0" fill="hold"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dissolve">
                                      <p:cBhvr>
                                        <p:cTn id="48" dur="500"/>
                                        <p:tgtEl>
                                          <p:spTgt spid="71"/>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dissolve">
                                      <p:cBhvr>
                                        <p:cTn id="53" dur="500"/>
                                        <p:tgtEl>
                                          <p:spTgt spid="61"/>
                                        </p:tgtEl>
                                      </p:cBhvr>
                                    </p:animEffect>
                                  </p:childTnLst>
                                </p:cTn>
                              </p:par>
                            </p:childTnLst>
                          </p:cTn>
                        </p:par>
                        <p:par>
                          <p:cTn id="54" fill="hold">
                            <p:stCondLst>
                              <p:cond delay="500"/>
                            </p:stCondLst>
                            <p:childTnLst>
                              <p:par>
                                <p:cTn id="55" presetID="9" presetClass="entr" presetSubtype="0" fill="hold" nodeType="after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dissolve">
                                      <p:cBhvr>
                                        <p:cTn id="57" dur="500"/>
                                        <p:tgtEl>
                                          <p:spTgt spid="65"/>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dissolve">
                                      <p:cBhvr>
                                        <p:cTn id="60" dur="500"/>
                                        <p:tgtEl>
                                          <p:spTgt spid="7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dissolve">
                                      <p:cBhvr>
                                        <p:cTn id="6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0" grpId="0" animBg="1"/>
      <p:bldP spid="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err="1" smtClean="0">
                <a:solidFill>
                  <a:schemeClr val="bg1"/>
                </a:solidFill>
                <a:latin typeface="Gill Sans MT" pitchFamily="34" charset="0"/>
              </a:rPr>
              <a:t>Tools</a:t>
            </a: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7" name="Rectangle 6"/>
          <p:cNvSpPr/>
          <p:nvPr/>
        </p:nvSpPr>
        <p:spPr>
          <a:xfrm>
            <a:off x="2514600" y="2057400"/>
            <a:ext cx="4648200" cy="3352800"/>
          </a:xfrm>
          <a:prstGeom prst="rect">
            <a:avLst/>
          </a:prstGeom>
          <a:gradFill flip="none" rotWithShape="1">
            <a:gsLst>
              <a:gs pos="0">
                <a:srgbClr val="993300"/>
              </a:gs>
              <a:gs pos="100000">
                <a:srgbClr val="FFA071"/>
              </a:gs>
            </a:gsLst>
            <a:lin ang="16200000" scaled="1"/>
            <a:tileRect/>
          </a:gradFill>
          <a:ln>
            <a:solidFill>
              <a:srgbClr val="9933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2000" dirty="0" smtClean="0">
                <a:solidFill>
                  <a:schemeClr val="tx1">
                    <a:lumMod val="85000"/>
                    <a:lumOff val="15000"/>
                  </a:schemeClr>
                </a:solidFill>
                <a:latin typeface="Gill Sans MT" pitchFamily="34" charset="0"/>
              </a:rPr>
              <a:t>Development Tools (in VS)</a:t>
            </a:r>
          </a:p>
          <a:p>
            <a:pPr algn="ctr">
              <a:lnSpc>
                <a:spcPct val="150000"/>
              </a:lnSpc>
            </a:pPr>
            <a:r>
              <a:rPr lang="en-US" sz="2000" dirty="0" smtClean="0">
                <a:solidFill>
                  <a:schemeClr val="tx1">
                    <a:lumMod val="85000"/>
                    <a:lumOff val="15000"/>
                  </a:schemeClr>
                </a:solidFill>
                <a:latin typeface="Gill Sans MT" pitchFamily="34" charset="0"/>
              </a:rPr>
              <a:t>Admin and Operations Tools</a:t>
            </a:r>
          </a:p>
          <a:p>
            <a:pPr algn="ctr">
              <a:lnSpc>
                <a:spcPct val="150000"/>
              </a:lnSpc>
            </a:pPr>
            <a:r>
              <a:rPr lang="en-US" sz="2000" dirty="0" smtClean="0">
                <a:solidFill>
                  <a:schemeClr val="tx1">
                    <a:lumMod val="85000"/>
                    <a:lumOff val="15000"/>
                  </a:schemeClr>
                </a:solidFill>
                <a:latin typeface="Gill Sans MT" pitchFamily="34" charset="0"/>
              </a:rPr>
              <a:t>Business Rules Tools</a:t>
            </a:r>
          </a:p>
          <a:p>
            <a:pPr algn="ctr">
              <a:lnSpc>
                <a:spcPct val="150000"/>
              </a:lnSpc>
            </a:pPr>
            <a:r>
              <a:rPr lang="en-US" sz="2000" dirty="0" smtClean="0">
                <a:solidFill>
                  <a:schemeClr val="tx1">
                    <a:lumMod val="85000"/>
                    <a:lumOff val="15000"/>
                  </a:schemeClr>
                </a:solidFill>
                <a:latin typeface="Gill Sans MT" pitchFamily="34" charset="0"/>
              </a:rPr>
              <a:t>BAM Tools</a:t>
            </a:r>
          </a:p>
          <a:p>
            <a:pPr algn="ctr">
              <a:lnSpc>
                <a:spcPct val="150000"/>
              </a:lnSpc>
            </a:pPr>
            <a:r>
              <a:rPr lang="en-US" sz="2000" dirty="0" smtClean="0">
                <a:solidFill>
                  <a:schemeClr val="tx1">
                    <a:lumMod val="85000"/>
                    <a:lumOff val="15000"/>
                  </a:schemeClr>
                </a:solidFill>
                <a:latin typeface="Gill Sans MT" pitchFamily="34" charset="0"/>
              </a:rPr>
              <a:t>EDI Tools (in VS)</a:t>
            </a:r>
          </a:p>
          <a:p>
            <a:pPr algn="ctr">
              <a:lnSpc>
                <a:spcPct val="150000"/>
              </a:lnSpc>
            </a:pPr>
            <a:r>
              <a:rPr lang="en-US" sz="2000" dirty="0" smtClean="0">
                <a:solidFill>
                  <a:schemeClr val="tx1">
                    <a:lumMod val="85000"/>
                    <a:lumOff val="15000"/>
                  </a:schemeClr>
                </a:solidFill>
                <a:latin typeface="Gill Sans MT" pitchFamily="34" charset="0"/>
              </a:rPr>
              <a:t>RFID Tools</a:t>
            </a:r>
          </a:p>
        </p:txBody>
      </p:sp>
      <p:grpSp>
        <p:nvGrpSpPr>
          <p:cNvPr id="8" name="Group 7"/>
          <p:cNvGrpSpPr/>
          <p:nvPr/>
        </p:nvGrpSpPr>
        <p:grpSpPr>
          <a:xfrm>
            <a:off x="7429500" y="230188"/>
            <a:ext cx="1333500" cy="836706"/>
            <a:chOff x="3362325" y="1905000"/>
            <a:chExt cx="6629400" cy="4159624"/>
          </a:xfrm>
        </p:grpSpPr>
        <p:sp>
          <p:nvSpPr>
            <p:cNvPr id="9" name="Rectangle 8"/>
            <p:cNvSpPr/>
            <p:nvPr/>
          </p:nvSpPr>
          <p:spPr>
            <a:xfrm>
              <a:off x="3362325" y="1905000"/>
              <a:ext cx="1494865" cy="2794747"/>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0" name="Rectangle 9"/>
            <p:cNvSpPr/>
            <p:nvPr/>
          </p:nvSpPr>
          <p:spPr>
            <a:xfrm>
              <a:off x="3362325" y="4894730"/>
              <a:ext cx="1494865" cy="1169894"/>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1" name="Rectangle 10"/>
            <p:cNvSpPr/>
            <p:nvPr/>
          </p:nvSpPr>
          <p:spPr>
            <a:xfrm>
              <a:off x="5052172" y="1905000"/>
              <a:ext cx="1559859" cy="1494865"/>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2" name="Rectangle 11"/>
            <p:cNvSpPr/>
            <p:nvPr/>
          </p:nvSpPr>
          <p:spPr>
            <a:xfrm>
              <a:off x="6807013" y="1905000"/>
              <a:ext cx="1559859" cy="1494865"/>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3" name="Rectangle 12"/>
            <p:cNvSpPr/>
            <p:nvPr/>
          </p:nvSpPr>
          <p:spPr>
            <a:xfrm>
              <a:off x="8561854" y="1905000"/>
              <a:ext cx="1429871" cy="2339789"/>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Gill Sans MT" pitchFamily="34" charset="0"/>
              </a:endParaRPr>
            </a:p>
          </p:txBody>
        </p:sp>
        <p:sp>
          <p:nvSpPr>
            <p:cNvPr id="14" name="Rectangle 13"/>
            <p:cNvSpPr/>
            <p:nvPr/>
          </p:nvSpPr>
          <p:spPr>
            <a:xfrm>
              <a:off x="5052172" y="4439771"/>
              <a:ext cx="3314700" cy="1624853"/>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5" name="Rectangle 14"/>
            <p:cNvSpPr/>
            <p:nvPr/>
          </p:nvSpPr>
          <p:spPr>
            <a:xfrm>
              <a:off x="5052173" y="3572735"/>
              <a:ext cx="3314700" cy="714936"/>
            </a:xfrm>
            <a:prstGeom prst="rect">
              <a:avLst/>
            </a:prstGeom>
            <a:solidFill>
              <a:schemeClr val="bg1"/>
            </a:soli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16" name="Rectangle 15"/>
            <p:cNvSpPr/>
            <p:nvPr/>
          </p:nvSpPr>
          <p:spPr>
            <a:xfrm>
              <a:off x="8561854" y="4439771"/>
              <a:ext cx="1429871" cy="1624853"/>
            </a:xfrm>
            <a:prstGeom prst="rect">
              <a:avLst/>
            </a:prstGeom>
            <a:gradFill flip="none" rotWithShape="1">
              <a:gsLst>
                <a:gs pos="0">
                  <a:srgbClr val="993300"/>
                </a:gs>
                <a:gs pos="100000">
                  <a:srgbClr val="FFA071"/>
                </a:gs>
              </a:gsLst>
              <a:lin ang="16200000" scaled="1"/>
              <a:tileRect/>
            </a:gradFill>
            <a:ln w="3175">
              <a:solidFill>
                <a:srgbClr val="9933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err="1" smtClean="0">
                <a:solidFill>
                  <a:schemeClr val="bg1"/>
                </a:solidFill>
                <a:latin typeface="Gill Sans MT" pitchFamily="34" charset="0"/>
              </a:rPr>
              <a:t>Tools</a:t>
            </a: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3" cstate="print"/>
          <a:srcRect/>
          <a:stretch>
            <a:fillRect/>
          </a:stretch>
        </p:blipFill>
        <p:spPr bwMode="auto">
          <a:xfrm>
            <a:off x="7786678" y="6299103"/>
            <a:ext cx="1357322" cy="558897"/>
          </a:xfrm>
          <a:prstGeom prst="rect">
            <a:avLst/>
          </a:prstGeom>
          <a:noFill/>
          <a:ln w="9525">
            <a:noFill/>
            <a:miter lim="800000"/>
            <a:headEnd/>
            <a:tailEnd/>
          </a:ln>
          <a:effectLst/>
        </p:spPr>
      </p:pic>
      <p:pic>
        <p:nvPicPr>
          <p:cNvPr id="6" name="Picture 5" descr="BizTalkEditor"/>
          <p:cNvPicPr/>
          <p:nvPr/>
        </p:nvPicPr>
        <p:blipFill>
          <a:blip r:embed="rId4" cstate="print"/>
          <a:srcRect/>
          <a:stretch>
            <a:fillRect/>
          </a:stretch>
        </p:blipFill>
        <p:spPr bwMode="auto">
          <a:xfrm>
            <a:off x="4395821" y="214290"/>
            <a:ext cx="4962525" cy="3209925"/>
          </a:xfrm>
          <a:prstGeom prst="rect">
            <a:avLst/>
          </a:prstGeom>
          <a:noFill/>
          <a:ln w="9525">
            <a:noFill/>
            <a:miter lim="800000"/>
            <a:headEnd/>
            <a:tailEnd/>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lightRig rig="threePt" dir="t"/>
          </a:scene3d>
        </p:spPr>
      </p:pic>
      <p:pic>
        <p:nvPicPr>
          <p:cNvPr id="9" name="Picture 8" descr="Functoids"/>
          <p:cNvPicPr/>
          <p:nvPr/>
        </p:nvPicPr>
        <p:blipFill>
          <a:blip r:embed="rId5" cstate="print"/>
          <a:srcRect/>
          <a:stretch>
            <a:fillRect/>
          </a:stretch>
        </p:blipFill>
        <p:spPr bwMode="auto">
          <a:xfrm>
            <a:off x="4286280" y="785794"/>
            <a:ext cx="4572000" cy="2783548"/>
          </a:xfrm>
          <a:prstGeom prst="rect">
            <a:avLst/>
          </a:prstGeom>
          <a:noFill/>
          <a:ln w="9525">
            <a:noFill/>
            <a:miter lim="800000"/>
            <a:headEnd/>
            <a:tailEnd/>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lightRig rig="threePt" dir="t"/>
          </a:scene3d>
        </p:spPr>
      </p:pic>
      <p:pic>
        <p:nvPicPr>
          <p:cNvPr id="10" name="Picture 9" descr="PipelineDesginer"/>
          <p:cNvPicPr/>
          <p:nvPr/>
        </p:nvPicPr>
        <p:blipFill>
          <a:blip r:embed="rId6" cstate="print"/>
          <a:srcRect/>
          <a:stretch>
            <a:fillRect/>
          </a:stretch>
        </p:blipFill>
        <p:spPr bwMode="auto">
          <a:xfrm>
            <a:off x="3786214" y="1357298"/>
            <a:ext cx="4572000" cy="2868828"/>
          </a:xfrm>
          <a:prstGeom prst="rect">
            <a:avLst/>
          </a:prstGeom>
          <a:noFill/>
          <a:ln w="9525">
            <a:noFill/>
            <a:miter lim="800000"/>
            <a:headEnd/>
            <a:tailEnd/>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lightRig rig="threePt" dir="t"/>
          </a:scene3d>
        </p:spPr>
      </p:pic>
      <p:pic>
        <p:nvPicPr>
          <p:cNvPr id="11" name="Picture 10" descr="BusinessRule"/>
          <p:cNvPicPr/>
          <p:nvPr/>
        </p:nvPicPr>
        <p:blipFill>
          <a:blip r:embed="rId7" cstate="print"/>
          <a:srcRect/>
          <a:stretch>
            <a:fillRect/>
          </a:stretch>
        </p:blipFill>
        <p:spPr bwMode="auto">
          <a:xfrm>
            <a:off x="3429024" y="1785926"/>
            <a:ext cx="4572000" cy="3113395"/>
          </a:xfrm>
          <a:prstGeom prst="rect">
            <a:avLst/>
          </a:prstGeom>
          <a:noFill/>
          <a:ln w="9525">
            <a:noFill/>
            <a:miter lim="800000"/>
            <a:headEnd/>
            <a:tailEnd/>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lightRig rig="threePt" dir="t"/>
          </a:scene3d>
        </p:spPr>
      </p:pic>
      <p:pic>
        <p:nvPicPr>
          <p:cNvPr id="12" name="Picture 11" descr="BizTalkOrch"/>
          <p:cNvPicPr/>
          <p:nvPr/>
        </p:nvPicPr>
        <p:blipFill>
          <a:blip r:embed="rId8" cstate="print"/>
          <a:srcRect/>
          <a:stretch>
            <a:fillRect/>
          </a:stretch>
        </p:blipFill>
        <p:spPr bwMode="auto">
          <a:xfrm>
            <a:off x="2143108" y="2143116"/>
            <a:ext cx="5486400" cy="3597130"/>
          </a:xfrm>
          <a:prstGeom prst="rect">
            <a:avLst/>
          </a:prstGeom>
          <a:noFill/>
          <a:ln w="9525">
            <a:noFill/>
            <a:miter lim="800000"/>
            <a:headEnd/>
            <a:tailEnd/>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lightRig rig="threePt" dir="t"/>
          </a:scene3d>
        </p:spPr>
      </p:pic>
      <p:pic>
        <p:nvPicPr>
          <p:cNvPr id="15" name="Picture 6" descr="MMC_GroupedError"/>
          <p:cNvPicPr>
            <a:picLocks noChangeAspect="1" noChangeArrowheads="1"/>
          </p:cNvPicPr>
          <p:nvPr/>
        </p:nvPicPr>
        <p:blipFill>
          <a:blip r:embed="rId9" cstate="print"/>
          <a:srcRect/>
          <a:stretch>
            <a:fillRect/>
          </a:stretch>
        </p:blipFill>
        <p:spPr bwMode="auto">
          <a:xfrm>
            <a:off x="1643042" y="2500306"/>
            <a:ext cx="4895298" cy="3515812"/>
          </a:xfrm>
          <a:prstGeom prst="rect">
            <a:avLst/>
          </a:prstGeom>
          <a:noFill/>
          <a:ln w="9525">
            <a:noFill/>
            <a:miter lim="800000"/>
            <a:headEnd/>
            <a:tailEnd/>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lightRig rig="threePt" dir="t"/>
          </a:scene3d>
        </p:spPr>
      </p:pic>
      <p:pic>
        <p:nvPicPr>
          <p:cNvPr id="16" name="Picture 2" descr="defineAlert"/>
          <p:cNvPicPr>
            <a:picLocks noChangeAspect="1" noChangeArrowheads="1"/>
          </p:cNvPicPr>
          <p:nvPr/>
        </p:nvPicPr>
        <p:blipFill>
          <a:blip r:embed="rId10" cstate="print"/>
          <a:srcRect/>
          <a:stretch>
            <a:fillRect/>
          </a:stretch>
        </p:blipFill>
        <p:spPr bwMode="auto">
          <a:xfrm>
            <a:off x="571472" y="2786058"/>
            <a:ext cx="4857752" cy="3643314"/>
          </a:xfrm>
          <a:prstGeom prst="rect">
            <a:avLst/>
          </a:prstGeom>
          <a:noFill/>
          <a:ln w="9525">
            <a:noFill/>
            <a:miter lim="800000"/>
            <a:headEnd/>
            <a:tailEnd/>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lightRig rig="threePt" dir="t"/>
          </a:scene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1200329"/>
          </a:xfrm>
          <a:prstGeom prst="rect">
            <a:avLst/>
          </a:prstGeom>
          <a:noFill/>
        </p:spPr>
        <p:txBody>
          <a:bodyPr wrap="square" rtlCol="0">
            <a:spAutoFit/>
          </a:bodyPr>
          <a:lstStyle/>
          <a:p>
            <a:pPr marL="514350" lvl="0" indent="-514350" algn="ctr"/>
            <a:r>
              <a:rPr lang="pt-PT" sz="3600" i="1" dirty="0" smtClean="0">
                <a:solidFill>
                  <a:schemeClr val="bg1"/>
                </a:solidFill>
                <a:latin typeface="Gill Sans MT" pitchFamily="34" charset="0"/>
              </a:rPr>
              <a:t>B</a:t>
            </a:r>
            <a:r>
              <a:rPr lang="en-US" sz="3600" i="1" dirty="0" err="1" smtClean="0">
                <a:solidFill>
                  <a:schemeClr val="bg1"/>
                </a:solidFill>
                <a:latin typeface="Gill Sans MT" pitchFamily="34" charset="0"/>
              </a:rPr>
              <a:t>izTalk</a:t>
            </a:r>
            <a:r>
              <a:rPr lang="en-US" sz="3600" i="1" dirty="0" smtClean="0">
                <a:solidFill>
                  <a:schemeClr val="bg1"/>
                </a:solidFill>
                <a:latin typeface="Gill Sans MT" pitchFamily="34" charset="0"/>
              </a:rPr>
              <a:t> In Supply Chain Execution Scenario</a:t>
            </a:r>
          </a:p>
          <a:p>
            <a:pPr marL="514350" indent="-514350" algn="ct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pic>
        <p:nvPicPr>
          <p:cNvPr id="6" name="Picture 11" descr="C:\Program Files\Microsoft Resource DVD Artwork\DVD_ART\Artwork_Imagery\Shapes and Graphics\Internet Cloud\cloud illustration icon.png"/>
          <p:cNvPicPr>
            <a:picLocks noChangeAspect="1" noChangeArrowheads="1"/>
          </p:cNvPicPr>
          <p:nvPr/>
        </p:nvPicPr>
        <p:blipFill>
          <a:blip r:embed="rId5" cstate="print"/>
          <a:srcRect/>
          <a:stretch>
            <a:fillRect/>
          </a:stretch>
        </p:blipFill>
        <p:spPr bwMode="auto">
          <a:xfrm>
            <a:off x="0" y="624066"/>
            <a:ext cx="3625702" cy="2055226"/>
          </a:xfrm>
          <a:prstGeom prst="rect">
            <a:avLst/>
          </a:prstGeom>
          <a:noFill/>
        </p:spPr>
      </p:pic>
      <p:pic>
        <p:nvPicPr>
          <p:cNvPr id="7" name="Picture 50"/>
          <p:cNvPicPr>
            <a:picLocks noChangeAspect="1" noChangeArrowheads="1"/>
          </p:cNvPicPr>
          <p:nvPr/>
        </p:nvPicPr>
        <p:blipFill>
          <a:blip r:embed="rId6" cstate="print"/>
          <a:srcRect/>
          <a:stretch>
            <a:fillRect/>
          </a:stretch>
        </p:blipFill>
        <p:spPr bwMode="auto">
          <a:xfrm>
            <a:off x="4211441" y="1787732"/>
            <a:ext cx="1484385" cy="2226577"/>
          </a:xfrm>
          <a:prstGeom prst="rect">
            <a:avLst/>
          </a:prstGeom>
          <a:noFill/>
          <a:ln w="9525">
            <a:noFill/>
            <a:miter lim="800000"/>
            <a:headEnd/>
            <a:tailEnd/>
          </a:ln>
        </p:spPr>
      </p:pic>
      <p:sp>
        <p:nvSpPr>
          <p:cNvPr id="8" name="Rectangle 7"/>
          <p:cNvSpPr/>
          <p:nvPr/>
        </p:nvSpPr>
        <p:spPr bwMode="auto">
          <a:xfrm>
            <a:off x="6426274" y="4746438"/>
            <a:ext cx="2162315" cy="1227588"/>
          </a:xfrm>
          <a:prstGeom prst="rect">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1"/>
              </a:solidFill>
              <a:latin typeface="Gill Sans MT" pitchFamily="34" charset="0"/>
            </a:endParaRPr>
          </a:p>
        </p:txBody>
      </p:sp>
      <p:sp>
        <p:nvSpPr>
          <p:cNvPr id="9" name="Rectangle 8"/>
          <p:cNvSpPr/>
          <p:nvPr/>
        </p:nvSpPr>
        <p:spPr bwMode="auto">
          <a:xfrm>
            <a:off x="6507166" y="4832589"/>
            <a:ext cx="2162315" cy="1227588"/>
          </a:xfrm>
          <a:prstGeom prst="rect">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1"/>
              </a:solidFill>
              <a:latin typeface="Gill Sans MT" pitchFamily="34" charset="0"/>
            </a:endParaRPr>
          </a:p>
        </p:txBody>
      </p:sp>
      <p:sp>
        <p:nvSpPr>
          <p:cNvPr id="10" name="Rectangle 9"/>
          <p:cNvSpPr/>
          <p:nvPr/>
        </p:nvSpPr>
        <p:spPr bwMode="auto">
          <a:xfrm>
            <a:off x="6607109" y="4898552"/>
            <a:ext cx="2162315" cy="1227588"/>
          </a:xfrm>
          <a:prstGeom prst="rect">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1"/>
              </a:solidFill>
              <a:latin typeface="Gill Sans MT" pitchFamily="34" charset="0"/>
            </a:endParaRPr>
          </a:p>
        </p:txBody>
      </p:sp>
      <p:pic>
        <p:nvPicPr>
          <p:cNvPr id="11" name="Picture 3" descr="C:\Program Files\Microsoft Resource DVD Artwork\DVD_ART\Artwork_Imagery\HARDWARE_IMAGERY\Illustration - Misc Hardware\XML Icons\Server HIS Host Integration.png"/>
          <p:cNvPicPr>
            <a:picLocks noChangeAspect="1" noChangeArrowheads="1"/>
          </p:cNvPicPr>
          <p:nvPr/>
        </p:nvPicPr>
        <p:blipFill>
          <a:blip r:embed="rId7" cstate="print"/>
          <a:srcRect/>
          <a:stretch>
            <a:fillRect/>
          </a:stretch>
        </p:blipFill>
        <p:spPr bwMode="auto">
          <a:xfrm>
            <a:off x="4326336" y="5459102"/>
            <a:ext cx="626230" cy="966045"/>
          </a:xfrm>
          <a:prstGeom prst="rect">
            <a:avLst/>
          </a:prstGeom>
          <a:noFill/>
        </p:spPr>
      </p:pic>
      <p:sp>
        <p:nvSpPr>
          <p:cNvPr id="12" name="TextBox 11"/>
          <p:cNvSpPr txBox="1"/>
          <p:nvPr/>
        </p:nvSpPr>
        <p:spPr>
          <a:xfrm>
            <a:off x="159571" y="919422"/>
            <a:ext cx="1295419" cy="400110"/>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latin typeface="Gill Sans MT" pitchFamily="34" charset="0"/>
              </a:rPr>
              <a:t>Suppliers</a:t>
            </a:r>
            <a:endParaRPr lang="en-US" sz="2000" b="1" dirty="0">
              <a:effectLst>
                <a:outerShdw blurRad="38100" dist="38100" dir="2700000" algn="tl">
                  <a:srgbClr val="000000">
                    <a:alpha val="43137"/>
                  </a:srgbClr>
                </a:outerShdw>
              </a:effectLst>
              <a:latin typeface="Gill Sans MT" pitchFamily="34" charset="0"/>
            </a:endParaRPr>
          </a:p>
        </p:txBody>
      </p:sp>
      <p:grpSp>
        <p:nvGrpSpPr>
          <p:cNvPr id="13" name="Group 12"/>
          <p:cNvGrpSpPr/>
          <p:nvPr/>
        </p:nvGrpSpPr>
        <p:grpSpPr>
          <a:xfrm>
            <a:off x="4924300" y="901345"/>
            <a:ext cx="1827078" cy="1825523"/>
            <a:chOff x="4924300" y="901345"/>
            <a:chExt cx="1827078" cy="1825523"/>
          </a:xfrm>
        </p:grpSpPr>
        <p:pic>
          <p:nvPicPr>
            <p:cNvPr id="14" name="Picture 21" descr="C:\Program Files\Microsoft Resource DVD Artwork\DVD_ART\Artwork_Imagery\HARDWARE_IMAGERY\Illustration - Misc Hardware\Windows Vista Illustration Icons\Small Business.png"/>
            <p:cNvPicPr>
              <a:picLocks noChangeAspect="1" noChangeArrowheads="1"/>
            </p:cNvPicPr>
            <p:nvPr/>
          </p:nvPicPr>
          <p:blipFill>
            <a:blip r:embed="rId8" cstate="print"/>
            <a:srcRect/>
            <a:stretch>
              <a:fillRect/>
            </a:stretch>
          </p:blipFill>
          <p:spPr bwMode="auto">
            <a:xfrm>
              <a:off x="4924300" y="901345"/>
              <a:ext cx="1625397" cy="1625397"/>
            </a:xfrm>
            <a:prstGeom prst="rect">
              <a:avLst/>
            </a:prstGeom>
            <a:noFill/>
          </p:spPr>
        </p:pic>
        <p:sp>
          <p:nvSpPr>
            <p:cNvPr id="15" name="TextBox 14"/>
            <p:cNvSpPr txBox="1"/>
            <p:nvPr/>
          </p:nvSpPr>
          <p:spPr>
            <a:xfrm>
              <a:off x="5810095" y="2142093"/>
              <a:ext cx="941283" cy="584775"/>
            </a:xfrm>
            <a:prstGeom prst="rect">
              <a:avLst/>
            </a:prstGeom>
            <a:noFill/>
          </p:spPr>
          <p:txBody>
            <a:bodyPr wrap="none" rtlCol="0">
              <a:spAutoFit/>
            </a:bodyPr>
            <a:lstStyle/>
            <a:p>
              <a:r>
                <a:rPr lang="en-US" sz="1600" dirty="0" smtClean="0">
                  <a:latin typeface="Gill Sans MT" pitchFamily="34" charset="0"/>
                </a:rPr>
                <a:t>Business </a:t>
              </a:r>
            </a:p>
            <a:p>
              <a:r>
                <a:rPr lang="en-US" sz="1600" dirty="0" smtClean="0">
                  <a:latin typeface="Gill Sans MT" pitchFamily="34" charset="0"/>
                </a:rPr>
                <a:t>Users</a:t>
              </a:r>
              <a:endParaRPr lang="en-US" sz="1600" dirty="0">
                <a:latin typeface="Gill Sans MT" pitchFamily="34" charset="0"/>
              </a:endParaRPr>
            </a:p>
          </p:txBody>
        </p:sp>
      </p:grpSp>
      <p:sp>
        <p:nvSpPr>
          <p:cNvPr id="16" name="TextBox 15"/>
          <p:cNvSpPr txBox="1"/>
          <p:nvPr/>
        </p:nvSpPr>
        <p:spPr>
          <a:xfrm>
            <a:off x="0" y="5176840"/>
            <a:ext cx="1443665" cy="523220"/>
          </a:xfrm>
          <a:prstGeom prst="rect">
            <a:avLst/>
          </a:prstGeom>
          <a:noFill/>
        </p:spPr>
        <p:txBody>
          <a:bodyPr wrap="none" rtlCol="0">
            <a:spAutoFit/>
          </a:bodyPr>
          <a:lstStyle/>
          <a:p>
            <a:r>
              <a:rPr lang="en-US" sz="1400" dirty="0" smtClean="0">
                <a:latin typeface="Gill Sans MT" pitchFamily="34" charset="0"/>
              </a:rPr>
              <a:t>DC Warehouse </a:t>
            </a:r>
          </a:p>
          <a:p>
            <a:r>
              <a:rPr lang="en-US" sz="1400" dirty="0" smtClean="0">
                <a:latin typeface="Gill Sans MT" pitchFamily="34" charset="0"/>
              </a:rPr>
              <a:t>Inventory System</a:t>
            </a:r>
            <a:endParaRPr lang="en-US" sz="1400" dirty="0">
              <a:latin typeface="Gill Sans MT" pitchFamily="34" charset="0"/>
            </a:endParaRPr>
          </a:p>
        </p:txBody>
      </p:sp>
      <p:sp>
        <p:nvSpPr>
          <p:cNvPr id="17" name="TextBox 16"/>
          <p:cNvSpPr txBox="1"/>
          <p:nvPr/>
        </p:nvSpPr>
        <p:spPr>
          <a:xfrm>
            <a:off x="3998793" y="6352188"/>
            <a:ext cx="1037463" cy="307777"/>
          </a:xfrm>
          <a:prstGeom prst="rect">
            <a:avLst/>
          </a:prstGeom>
          <a:noFill/>
        </p:spPr>
        <p:txBody>
          <a:bodyPr wrap="none" rtlCol="0">
            <a:spAutoFit/>
          </a:bodyPr>
          <a:lstStyle/>
          <a:p>
            <a:r>
              <a:rPr lang="en-US" sz="1400" dirty="0" smtClean="0">
                <a:latin typeface="Gill Sans MT" pitchFamily="34" charset="0"/>
              </a:rPr>
              <a:t>ERP System</a:t>
            </a:r>
            <a:endParaRPr lang="en-US" sz="1400" dirty="0">
              <a:latin typeface="Gill Sans MT" pitchFamily="34" charset="0"/>
            </a:endParaRPr>
          </a:p>
        </p:txBody>
      </p:sp>
      <p:sp>
        <p:nvSpPr>
          <p:cNvPr id="18" name="TextBox 17"/>
          <p:cNvSpPr txBox="1"/>
          <p:nvPr/>
        </p:nvSpPr>
        <p:spPr>
          <a:xfrm>
            <a:off x="6571310" y="5459543"/>
            <a:ext cx="922881" cy="738664"/>
          </a:xfrm>
          <a:prstGeom prst="rect">
            <a:avLst/>
          </a:prstGeom>
          <a:noFill/>
        </p:spPr>
        <p:txBody>
          <a:bodyPr wrap="none" rtlCol="0">
            <a:spAutoFit/>
          </a:bodyPr>
          <a:lstStyle/>
          <a:p>
            <a:r>
              <a:rPr lang="en-US" sz="1400" dirty="0" smtClean="0">
                <a:solidFill>
                  <a:schemeClr val="bg2">
                    <a:lumMod val="25000"/>
                  </a:schemeClr>
                </a:solidFill>
                <a:latin typeface="Gill Sans MT" pitchFamily="34" charset="0"/>
              </a:rPr>
              <a:t>Store </a:t>
            </a:r>
          </a:p>
          <a:p>
            <a:r>
              <a:rPr lang="en-US" sz="1400" dirty="0" smtClean="0">
                <a:solidFill>
                  <a:schemeClr val="bg2">
                    <a:lumMod val="25000"/>
                  </a:schemeClr>
                </a:solidFill>
                <a:latin typeface="Gill Sans MT" pitchFamily="34" charset="0"/>
              </a:rPr>
              <a:t>Inventory </a:t>
            </a:r>
            <a:br>
              <a:rPr lang="en-US" sz="1400" dirty="0" smtClean="0">
                <a:solidFill>
                  <a:schemeClr val="bg2">
                    <a:lumMod val="25000"/>
                  </a:schemeClr>
                </a:solidFill>
                <a:latin typeface="Gill Sans MT" pitchFamily="34" charset="0"/>
              </a:rPr>
            </a:br>
            <a:r>
              <a:rPr lang="en-US" sz="1400" dirty="0" smtClean="0">
                <a:solidFill>
                  <a:schemeClr val="bg2">
                    <a:lumMod val="25000"/>
                  </a:schemeClr>
                </a:solidFill>
                <a:latin typeface="Gill Sans MT" pitchFamily="34" charset="0"/>
              </a:rPr>
              <a:t>System</a:t>
            </a:r>
            <a:endParaRPr lang="en-US" sz="1400" dirty="0">
              <a:solidFill>
                <a:schemeClr val="bg2">
                  <a:lumMod val="25000"/>
                </a:schemeClr>
              </a:solidFill>
              <a:latin typeface="Gill Sans MT" pitchFamily="34" charset="0"/>
            </a:endParaRPr>
          </a:p>
        </p:txBody>
      </p:sp>
      <p:sp>
        <p:nvSpPr>
          <p:cNvPr id="19" name="Left-Right Arrow 18"/>
          <p:cNvSpPr/>
          <p:nvPr/>
        </p:nvSpPr>
        <p:spPr bwMode="auto">
          <a:xfrm rot="19831472">
            <a:off x="1532263" y="4561195"/>
            <a:ext cx="2584050" cy="309492"/>
          </a:xfrm>
          <a:prstGeom prst="leftRightArrow">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1"/>
              </a:solidFill>
              <a:latin typeface="Gill Sans MT" pitchFamily="34" charset="0"/>
            </a:endParaRPr>
          </a:p>
        </p:txBody>
      </p:sp>
      <p:sp>
        <p:nvSpPr>
          <p:cNvPr id="20" name="Left-Right Arrow 19"/>
          <p:cNvSpPr/>
          <p:nvPr/>
        </p:nvSpPr>
        <p:spPr bwMode="auto">
          <a:xfrm rot="1291171" flipH="1">
            <a:off x="5268637" y="4125190"/>
            <a:ext cx="1583914" cy="258911"/>
          </a:xfrm>
          <a:prstGeom prst="leftRightArrow">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1"/>
              </a:solidFill>
              <a:latin typeface="Gill Sans MT" pitchFamily="34" charset="0"/>
            </a:endParaRPr>
          </a:p>
        </p:txBody>
      </p:sp>
      <p:sp>
        <p:nvSpPr>
          <p:cNvPr id="21" name="Left-Right Arrow 20"/>
          <p:cNvSpPr/>
          <p:nvPr/>
        </p:nvSpPr>
        <p:spPr bwMode="auto">
          <a:xfrm rot="1291171" flipV="1">
            <a:off x="1976386" y="2715440"/>
            <a:ext cx="2411534" cy="281057"/>
          </a:xfrm>
          <a:prstGeom prst="leftRightArrow">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1"/>
              </a:solidFill>
              <a:latin typeface="Gill Sans MT" pitchFamily="34" charset="0"/>
            </a:endParaRPr>
          </a:p>
        </p:txBody>
      </p:sp>
      <p:sp>
        <p:nvSpPr>
          <p:cNvPr id="22" name="Left-Right Arrow 21"/>
          <p:cNvSpPr/>
          <p:nvPr/>
        </p:nvSpPr>
        <p:spPr bwMode="auto">
          <a:xfrm rot="16200000" flipH="1" flipV="1">
            <a:off x="4343161" y="4984609"/>
            <a:ext cx="539559" cy="272957"/>
          </a:xfrm>
          <a:prstGeom prst="leftRightArrow">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1"/>
              </a:solidFill>
              <a:latin typeface="Gill Sans MT" pitchFamily="34" charset="0"/>
            </a:endParaRPr>
          </a:p>
        </p:txBody>
      </p:sp>
      <p:grpSp>
        <p:nvGrpSpPr>
          <p:cNvPr id="23" name="Group 22"/>
          <p:cNvGrpSpPr/>
          <p:nvPr/>
        </p:nvGrpSpPr>
        <p:grpSpPr>
          <a:xfrm>
            <a:off x="3559011" y="3098041"/>
            <a:ext cx="2159392" cy="1678675"/>
            <a:chOff x="3559011" y="3098041"/>
            <a:chExt cx="2159392" cy="1678675"/>
          </a:xfrm>
        </p:grpSpPr>
        <p:pic>
          <p:nvPicPr>
            <p:cNvPr id="24" name="Picture 5" descr="C:\Program Files\Microsoft Resource DVD Artwork\DVD_ART\Artwork_Imagery\HARDWARE_IMAGERY\Illustration - Misc Hardware\XML Icons\Server BizTalk.png"/>
            <p:cNvPicPr>
              <a:picLocks noChangeAspect="1" noChangeArrowheads="1"/>
            </p:cNvPicPr>
            <p:nvPr/>
          </p:nvPicPr>
          <p:blipFill>
            <a:blip r:embed="rId9" cstate="print"/>
            <a:srcRect/>
            <a:stretch>
              <a:fillRect/>
            </a:stretch>
          </p:blipFill>
          <p:spPr bwMode="auto">
            <a:xfrm>
              <a:off x="4233507" y="3098041"/>
              <a:ext cx="938837" cy="1441900"/>
            </a:xfrm>
            <a:prstGeom prst="rect">
              <a:avLst/>
            </a:prstGeom>
            <a:noFill/>
          </p:spPr>
        </p:pic>
        <p:pic>
          <p:nvPicPr>
            <p:cNvPr id="25" name="Picture 12" descr="C:\Program Files\Microsoft Resource DVD Artwork\DVD_ART\BoxShots_Logos\BizTalk Server 2006\BizTalk server 2006 logo reverse.png"/>
            <p:cNvPicPr>
              <a:picLocks noChangeAspect="1" noChangeArrowheads="1"/>
            </p:cNvPicPr>
            <p:nvPr/>
          </p:nvPicPr>
          <p:blipFill>
            <a:blip r:embed="rId10" cstate="print"/>
            <a:srcRect/>
            <a:stretch>
              <a:fillRect/>
            </a:stretch>
          </p:blipFill>
          <p:spPr bwMode="auto">
            <a:xfrm>
              <a:off x="3559011" y="4421591"/>
              <a:ext cx="2159392" cy="355125"/>
            </a:xfrm>
            <a:prstGeom prst="rect">
              <a:avLst/>
            </a:prstGeom>
            <a:noFill/>
          </p:spPr>
        </p:pic>
      </p:grpSp>
      <p:grpSp>
        <p:nvGrpSpPr>
          <p:cNvPr id="26" name="Group 38"/>
          <p:cNvGrpSpPr/>
          <p:nvPr/>
        </p:nvGrpSpPr>
        <p:grpSpPr>
          <a:xfrm>
            <a:off x="1897178" y="6056685"/>
            <a:ext cx="957525" cy="609600"/>
            <a:chOff x="2220433" y="5715000"/>
            <a:chExt cx="957525" cy="609600"/>
          </a:xfrm>
        </p:grpSpPr>
        <p:pic>
          <p:nvPicPr>
            <p:cNvPr id="27" name="Picture 62" descr="BizTalk"/>
            <p:cNvPicPr>
              <a:picLocks noChangeAspect="1" noChangeArrowheads="1"/>
            </p:cNvPicPr>
            <p:nvPr/>
          </p:nvPicPr>
          <p:blipFill>
            <a:blip r:embed="rId11" cstate="print"/>
            <a:srcRect/>
            <a:stretch>
              <a:fillRect/>
            </a:stretch>
          </p:blipFill>
          <p:spPr bwMode="auto">
            <a:xfrm>
              <a:off x="2220433" y="5715000"/>
              <a:ext cx="396240" cy="609600"/>
            </a:xfrm>
            <a:prstGeom prst="rect">
              <a:avLst/>
            </a:prstGeom>
            <a:noFill/>
            <a:ln w="9525">
              <a:noFill/>
              <a:miter lim="800000"/>
              <a:headEnd/>
              <a:tailEnd/>
            </a:ln>
          </p:spPr>
        </p:pic>
        <p:sp>
          <p:nvSpPr>
            <p:cNvPr id="28" name="TextBox 27"/>
            <p:cNvSpPr txBox="1"/>
            <p:nvPr/>
          </p:nvSpPr>
          <p:spPr>
            <a:xfrm>
              <a:off x="2563687" y="5867400"/>
              <a:ext cx="614271" cy="415498"/>
            </a:xfrm>
            <a:prstGeom prst="rect">
              <a:avLst/>
            </a:prstGeom>
            <a:noFill/>
          </p:spPr>
          <p:txBody>
            <a:bodyPr wrap="none" rtlCol="0">
              <a:spAutoFit/>
            </a:bodyPr>
            <a:lstStyle/>
            <a:p>
              <a:r>
                <a:rPr lang="en-US" sz="1050" dirty="0" smtClean="0">
                  <a:latin typeface="Gill Sans MT" pitchFamily="34" charset="0"/>
                </a:rPr>
                <a:t>BizTalk </a:t>
              </a:r>
            </a:p>
            <a:p>
              <a:r>
                <a:rPr lang="en-US" sz="1050" dirty="0" smtClean="0">
                  <a:latin typeface="Gill Sans MT" pitchFamily="34" charset="0"/>
                </a:rPr>
                <a:t>RFID</a:t>
              </a:r>
              <a:endParaRPr lang="en-US" sz="1050" dirty="0">
                <a:latin typeface="Gill Sans MT" pitchFamily="34" charset="0"/>
              </a:endParaRPr>
            </a:p>
          </p:txBody>
        </p:sp>
      </p:grpSp>
      <p:grpSp>
        <p:nvGrpSpPr>
          <p:cNvPr id="30" name="Group 29"/>
          <p:cNvGrpSpPr/>
          <p:nvPr/>
        </p:nvGrpSpPr>
        <p:grpSpPr>
          <a:xfrm>
            <a:off x="7449671" y="899542"/>
            <a:ext cx="1071282" cy="672177"/>
            <a:chOff x="3362325" y="1905000"/>
            <a:chExt cx="6629400" cy="4159624"/>
          </a:xfrm>
        </p:grpSpPr>
        <p:sp>
          <p:nvSpPr>
            <p:cNvPr id="31" name="Rectangle 30"/>
            <p:cNvSpPr/>
            <p:nvPr/>
          </p:nvSpPr>
          <p:spPr>
            <a:xfrm>
              <a:off x="3362325" y="1905000"/>
              <a:ext cx="1494865" cy="2794747"/>
            </a:xfrm>
            <a:prstGeom prst="rect">
              <a:avLst/>
            </a:prstGeom>
            <a:gradFill flip="none" rotWithShape="1">
              <a:gsLst>
                <a:gs pos="0">
                  <a:srgbClr val="92D050"/>
                </a:gs>
                <a:gs pos="100000">
                  <a:srgbClr val="DBF2C4"/>
                </a:gs>
              </a:gsLst>
              <a:lin ang="16200000" scaled="1"/>
              <a:tileRect/>
            </a:gradFill>
            <a:ln w="3175">
              <a:solidFill>
                <a:srgbClr val="A7DF6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Gill Sans MT" pitchFamily="34" charset="0"/>
              </a:endParaRPr>
            </a:p>
          </p:txBody>
        </p:sp>
        <p:sp>
          <p:nvSpPr>
            <p:cNvPr id="35" name="Rectangle 34"/>
            <p:cNvSpPr/>
            <p:nvPr/>
          </p:nvSpPr>
          <p:spPr>
            <a:xfrm>
              <a:off x="3362325" y="4894730"/>
              <a:ext cx="1494865" cy="1169894"/>
            </a:xfrm>
            <a:prstGeom prst="rect">
              <a:avLst/>
            </a:prstGeom>
            <a:gradFill flip="none" rotWithShape="1">
              <a:gsLst>
                <a:gs pos="0">
                  <a:srgbClr val="BFBFBF"/>
                </a:gs>
                <a:gs pos="100000">
                  <a:srgbClr val="EAEAEA"/>
                </a:gs>
              </a:gsLst>
              <a:lin ang="16200000" scaled="1"/>
              <a:tileRect/>
            </a:gra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36" name="Rectangle 35"/>
            <p:cNvSpPr/>
            <p:nvPr/>
          </p:nvSpPr>
          <p:spPr>
            <a:xfrm>
              <a:off x="5052172" y="1905000"/>
              <a:ext cx="1559859" cy="1494865"/>
            </a:xfrm>
            <a:prstGeom prst="rect">
              <a:avLst/>
            </a:prstGeom>
            <a:gradFill flip="none" rotWithShape="1">
              <a:gsLst>
                <a:gs pos="0">
                  <a:schemeClr val="accent6">
                    <a:lumMod val="60000"/>
                    <a:lumOff val="40000"/>
                  </a:schemeClr>
                </a:gs>
                <a:gs pos="100000">
                  <a:srgbClr val="EEDDFF"/>
                </a:gs>
              </a:gsLst>
              <a:lin ang="16200000" scaled="1"/>
              <a:tileRect/>
            </a:gradFill>
            <a:ln w="3175">
              <a:solidFill>
                <a:srgbClr val="CC99F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37" name="Rectangle 36"/>
            <p:cNvSpPr/>
            <p:nvPr/>
          </p:nvSpPr>
          <p:spPr>
            <a:xfrm>
              <a:off x="6807013" y="1905000"/>
              <a:ext cx="1559859" cy="1494865"/>
            </a:xfrm>
            <a:prstGeom prst="rect">
              <a:avLst/>
            </a:prstGeom>
            <a:gradFill flip="none" rotWithShape="1">
              <a:gsLst>
                <a:gs pos="0">
                  <a:srgbClr val="00CC99"/>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39" name="Rectangle 38"/>
            <p:cNvSpPr/>
            <p:nvPr/>
          </p:nvSpPr>
          <p:spPr>
            <a:xfrm>
              <a:off x="8561854" y="1905000"/>
              <a:ext cx="1429871" cy="2339789"/>
            </a:xfrm>
            <a:prstGeom prst="rect">
              <a:avLst/>
            </a:prstGeom>
            <a:gradFill flip="none" rotWithShape="1">
              <a:gsLst>
                <a:gs pos="0">
                  <a:srgbClr val="FFC000"/>
                </a:gs>
                <a:gs pos="100000">
                  <a:srgbClr val="FFE79B"/>
                </a:gs>
              </a:gsLst>
              <a:lin ang="16200000" scaled="1"/>
              <a:tileRect/>
            </a:gradFill>
            <a:ln w="3175">
              <a:solidFill>
                <a:srgbClr val="FFC0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Gill Sans MT" pitchFamily="34" charset="0"/>
              </a:endParaRPr>
            </a:p>
          </p:txBody>
        </p:sp>
        <p:sp>
          <p:nvSpPr>
            <p:cNvPr id="40" name="Rectangle 39"/>
            <p:cNvSpPr/>
            <p:nvPr/>
          </p:nvSpPr>
          <p:spPr>
            <a:xfrm>
              <a:off x="5052172" y="4439771"/>
              <a:ext cx="3314700" cy="1624853"/>
            </a:xfrm>
            <a:prstGeom prst="rect">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41" name="Rectangle 40"/>
            <p:cNvSpPr/>
            <p:nvPr/>
          </p:nvSpPr>
          <p:spPr>
            <a:xfrm>
              <a:off x="5052173" y="3572735"/>
              <a:ext cx="3314700" cy="714936"/>
            </a:xfrm>
            <a:prstGeom prst="rect">
              <a:avLst/>
            </a:prstGeom>
            <a:gradFill flip="none" rotWithShape="1">
              <a:gsLst>
                <a:gs pos="0">
                  <a:srgbClr val="FF6600"/>
                </a:gs>
                <a:gs pos="100000">
                  <a:srgbClr val="FFCFAF"/>
                </a:gs>
              </a:gsLst>
              <a:lin ang="16200000" scaled="1"/>
              <a:tileRect/>
            </a:gradFill>
            <a:ln w="3175">
              <a:solidFill>
                <a:srgbClr val="FF66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42" name="Rectangle 41"/>
            <p:cNvSpPr/>
            <p:nvPr/>
          </p:nvSpPr>
          <p:spPr>
            <a:xfrm>
              <a:off x="8561854" y="4439771"/>
              <a:ext cx="1429871" cy="1624853"/>
            </a:xfrm>
            <a:prstGeom prst="rect">
              <a:avLst/>
            </a:prstGeom>
            <a:gradFill flip="none" rotWithShape="1">
              <a:gsLst>
                <a:gs pos="0">
                  <a:srgbClr val="993300"/>
                </a:gs>
                <a:gs pos="100000">
                  <a:srgbClr val="FFA071"/>
                </a:gs>
              </a:gsLst>
              <a:lin ang="16200000" scaled="1"/>
              <a:tileRect/>
            </a:gradFill>
            <a:ln w="3175">
              <a:solidFill>
                <a:srgbClr val="9933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grpSp>
      <p:sp>
        <p:nvSpPr>
          <p:cNvPr id="43" name="Rectangle 42"/>
          <p:cNvSpPr/>
          <p:nvPr/>
        </p:nvSpPr>
        <p:spPr>
          <a:xfrm>
            <a:off x="5355101" y="3550731"/>
            <a:ext cx="950005" cy="262954"/>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bg2">
                    <a:lumMod val="25000"/>
                  </a:schemeClr>
                </a:solidFill>
                <a:latin typeface="Gill Sans MT" pitchFamily="34" charset="0"/>
              </a:rPr>
              <a:t>Messaging</a:t>
            </a:r>
            <a:endParaRPr lang="en-US" sz="1050" dirty="0">
              <a:solidFill>
                <a:schemeClr val="bg2">
                  <a:lumMod val="25000"/>
                </a:schemeClr>
              </a:solidFill>
              <a:latin typeface="Gill Sans MT" pitchFamily="34" charset="0"/>
            </a:endParaRPr>
          </a:p>
        </p:txBody>
      </p:sp>
      <p:sp>
        <p:nvSpPr>
          <p:cNvPr id="44" name="Rectangle 43"/>
          <p:cNvSpPr/>
          <p:nvPr/>
        </p:nvSpPr>
        <p:spPr>
          <a:xfrm>
            <a:off x="3849801" y="2994266"/>
            <a:ext cx="376518" cy="304800"/>
          </a:xfrm>
          <a:prstGeom prst="rect">
            <a:avLst/>
          </a:prstGeom>
          <a:gradFill flip="none" rotWithShape="1">
            <a:gsLst>
              <a:gs pos="0">
                <a:srgbClr val="00CC99"/>
              </a:gs>
              <a:gs pos="100000">
                <a:srgbClr val="AFFFEA"/>
              </a:gs>
            </a:gsLst>
            <a:lin ang="16200000" scaled="1"/>
            <a:tileRect/>
          </a:gradFill>
          <a:ln>
            <a:solidFill>
              <a:srgbClr val="00CC99"/>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smtClean="0">
                <a:solidFill>
                  <a:schemeClr val="bg2">
                    <a:lumMod val="25000"/>
                  </a:schemeClr>
                </a:solidFill>
                <a:latin typeface="Gill Sans MT" pitchFamily="34" charset="0"/>
              </a:rPr>
              <a:t>EDI</a:t>
            </a:r>
            <a:endParaRPr lang="en-US" sz="1050" dirty="0">
              <a:solidFill>
                <a:schemeClr val="bg2">
                  <a:lumMod val="25000"/>
                </a:schemeClr>
              </a:solidFill>
              <a:latin typeface="Gill Sans MT" pitchFamily="34" charset="0"/>
            </a:endParaRPr>
          </a:p>
        </p:txBody>
      </p:sp>
      <p:sp>
        <p:nvSpPr>
          <p:cNvPr id="45" name="Rectangle 44"/>
          <p:cNvSpPr/>
          <p:nvPr/>
        </p:nvSpPr>
        <p:spPr>
          <a:xfrm>
            <a:off x="3846542" y="3870356"/>
            <a:ext cx="820708" cy="262754"/>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bg2">
                    <a:lumMod val="25000"/>
                  </a:schemeClr>
                </a:solidFill>
                <a:latin typeface="Gill Sans MT" pitchFamily="34" charset="0"/>
              </a:rPr>
              <a:t>Messaging</a:t>
            </a:r>
            <a:endParaRPr lang="en-US" sz="1050" dirty="0">
              <a:solidFill>
                <a:schemeClr val="bg2">
                  <a:lumMod val="25000"/>
                </a:schemeClr>
              </a:solidFill>
              <a:latin typeface="Gill Sans MT" pitchFamily="34" charset="0"/>
            </a:endParaRPr>
          </a:p>
        </p:txBody>
      </p:sp>
      <p:sp>
        <p:nvSpPr>
          <p:cNvPr id="46" name="Rectangle 45"/>
          <p:cNvSpPr/>
          <p:nvPr/>
        </p:nvSpPr>
        <p:spPr>
          <a:xfrm>
            <a:off x="2947880" y="3559383"/>
            <a:ext cx="839147" cy="256544"/>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bg2">
                    <a:lumMod val="25000"/>
                  </a:schemeClr>
                </a:solidFill>
                <a:latin typeface="Gill Sans MT" pitchFamily="34" charset="0"/>
              </a:rPr>
              <a:t>Messaging</a:t>
            </a:r>
            <a:endParaRPr lang="en-US" sz="1050" dirty="0">
              <a:solidFill>
                <a:schemeClr val="bg2">
                  <a:lumMod val="25000"/>
                </a:schemeClr>
              </a:solidFill>
              <a:latin typeface="Gill Sans MT" pitchFamily="34" charset="0"/>
            </a:endParaRPr>
          </a:p>
        </p:txBody>
      </p:sp>
      <p:sp>
        <p:nvSpPr>
          <p:cNvPr id="47" name="Rectangle 46"/>
          <p:cNvSpPr/>
          <p:nvPr/>
        </p:nvSpPr>
        <p:spPr>
          <a:xfrm>
            <a:off x="4280693" y="2994266"/>
            <a:ext cx="1023843" cy="304800"/>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smtClean="0">
                <a:solidFill>
                  <a:schemeClr val="bg2">
                    <a:lumMod val="25000"/>
                  </a:schemeClr>
                </a:solidFill>
                <a:latin typeface="Gill Sans MT" pitchFamily="34" charset="0"/>
              </a:rPr>
              <a:t>Assign Supplier</a:t>
            </a:r>
          </a:p>
          <a:p>
            <a:pPr algn="ctr"/>
            <a:r>
              <a:rPr lang="en-US" sz="1050" dirty="0" smtClean="0">
                <a:solidFill>
                  <a:schemeClr val="bg2">
                    <a:lumMod val="25000"/>
                  </a:schemeClr>
                </a:solidFill>
                <a:latin typeface="Gill Sans MT" pitchFamily="34" charset="0"/>
              </a:rPr>
              <a:t>Policy</a:t>
            </a:r>
            <a:endParaRPr lang="en-US" sz="1050" dirty="0">
              <a:solidFill>
                <a:schemeClr val="bg2">
                  <a:lumMod val="25000"/>
                </a:schemeClr>
              </a:solidFill>
              <a:latin typeface="Gill Sans MT" pitchFamily="34" charset="0"/>
            </a:endParaRPr>
          </a:p>
        </p:txBody>
      </p:sp>
      <p:sp>
        <p:nvSpPr>
          <p:cNvPr id="48" name="Rectangle 47"/>
          <p:cNvSpPr/>
          <p:nvPr/>
        </p:nvSpPr>
        <p:spPr>
          <a:xfrm>
            <a:off x="1775637" y="5283668"/>
            <a:ext cx="839972" cy="263433"/>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bg2">
                    <a:lumMod val="25000"/>
                  </a:schemeClr>
                </a:solidFill>
                <a:latin typeface="Gill Sans MT" pitchFamily="34" charset="0"/>
              </a:rPr>
              <a:t>Filter Tags</a:t>
            </a:r>
          </a:p>
          <a:p>
            <a:pPr algn="ctr"/>
            <a:r>
              <a:rPr lang="en-US" sz="900" dirty="0" smtClean="0">
                <a:solidFill>
                  <a:schemeClr val="bg2">
                    <a:lumMod val="25000"/>
                  </a:schemeClr>
                </a:solidFill>
                <a:latin typeface="Gill Sans MT" pitchFamily="34" charset="0"/>
              </a:rPr>
              <a:t>Policy</a:t>
            </a:r>
            <a:endParaRPr lang="en-US" sz="900" dirty="0">
              <a:solidFill>
                <a:schemeClr val="bg2">
                  <a:lumMod val="25000"/>
                </a:schemeClr>
              </a:solidFill>
              <a:latin typeface="Gill Sans MT" pitchFamily="34" charset="0"/>
            </a:endParaRPr>
          </a:p>
        </p:txBody>
      </p:sp>
      <p:sp>
        <p:nvSpPr>
          <p:cNvPr id="49" name="Rectangle 48"/>
          <p:cNvSpPr/>
          <p:nvPr/>
        </p:nvSpPr>
        <p:spPr>
          <a:xfrm>
            <a:off x="2947880" y="3885833"/>
            <a:ext cx="839147" cy="256544"/>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bg2">
                    <a:lumMod val="25000"/>
                  </a:schemeClr>
                </a:solidFill>
                <a:latin typeface="Gill Sans MT" pitchFamily="34" charset="0"/>
              </a:rPr>
              <a:t>Messaging</a:t>
            </a:r>
            <a:endParaRPr lang="en-US" sz="1050" dirty="0">
              <a:solidFill>
                <a:schemeClr val="bg2">
                  <a:lumMod val="25000"/>
                </a:schemeClr>
              </a:solidFill>
              <a:latin typeface="Gill Sans MT" pitchFamily="34" charset="0"/>
            </a:endParaRPr>
          </a:p>
        </p:txBody>
      </p:sp>
      <p:sp>
        <p:nvSpPr>
          <p:cNvPr id="50" name="Rectangle 49"/>
          <p:cNvSpPr/>
          <p:nvPr/>
        </p:nvSpPr>
        <p:spPr>
          <a:xfrm>
            <a:off x="3852209" y="3353825"/>
            <a:ext cx="1447800" cy="457200"/>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Gill Sans MT" pitchFamily="34" charset="0"/>
              </a:rPr>
              <a:t>Re-stock Orders</a:t>
            </a:r>
          </a:p>
          <a:p>
            <a:pPr algn="ctr"/>
            <a:r>
              <a:rPr lang="en-US" sz="1200" dirty="0" smtClean="0">
                <a:solidFill>
                  <a:schemeClr val="bg2">
                    <a:lumMod val="25000"/>
                  </a:schemeClr>
                </a:solidFill>
                <a:latin typeface="Gill Sans MT" pitchFamily="34" charset="0"/>
              </a:rPr>
              <a:t>Orchestration</a:t>
            </a:r>
          </a:p>
        </p:txBody>
      </p:sp>
      <p:sp>
        <p:nvSpPr>
          <p:cNvPr id="51" name="Rectangle 50"/>
          <p:cNvSpPr/>
          <p:nvPr/>
        </p:nvSpPr>
        <p:spPr>
          <a:xfrm>
            <a:off x="6864349" y="2718957"/>
            <a:ext cx="832164" cy="511969"/>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smtClean="0">
                <a:solidFill>
                  <a:schemeClr val="bg2">
                    <a:lumMod val="25000"/>
                  </a:schemeClr>
                </a:solidFill>
                <a:latin typeface="Gill Sans MT" pitchFamily="34" charset="0"/>
              </a:rPr>
              <a:t>Manage and</a:t>
            </a:r>
          </a:p>
          <a:p>
            <a:pPr algn="ctr">
              <a:lnSpc>
                <a:spcPct val="90000"/>
              </a:lnSpc>
            </a:pPr>
            <a:r>
              <a:rPr lang="en-US" sz="1100" dirty="0" smtClean="0">
                <a:solidFill>
                  <a:schemeClr val="bg2">
                    <a:lumMod val="25000"/>
                  </a:schemeClr>
                </a:solidFill>
                <a:latin typeface="Gill Sans MT" pitchFamily="34" charset="0"/>
              </a:rPr>
              <a:t>Operate</a:t>
            </a:r>
          </a:p>
        </p:txBody>
      </p:sp>
      <p:sp>
        <p:nvSpPr>
          <p:cNvPr id="52" name="Rectangle 51"/>
          <p:cNvSpPr/>
          <p:nvPr/>
        </p:nvSpPr>
        <p:spPr>
          <a:xfrm>
            <a:off x="6863508" y="3281353"/>
            <a:ext cx="828024" cy="381000"/>
          </a:xfrm>
          <a:prstGeom prst="rect">
            <a:avLst/>
          </a:prstGeom>
          <a:gradFill flip="none" rotWithShape="1">
            <a:gsLst>
              <a:gs pos="0">
                <a:srgbClr val="993300"/>
              </a:gs>
              <a:gs pos="100000">
                <a:srgbClr val="FFA071"/>
              </a:gs>
            </a:gsLst>
            <a:lin ang="16200000" scaled="1"/>
            <a:tileRect/>
          </a:gradFill>
          <a:ln>
            <a:solidFill>
              <a:srgbClr val="9933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dirty="0" smtClean="0">
                <a:solidFill>
                  <a:schemeClr val="bg2">
                    <a:lumMod val="25000"/>
                  </a:schemeClr>
                </a:solidFill>
                <a:latin typeface="Gill Sans MT" pitchFamily="34" charset="0"/>
              </a:rPr>
              <a:t>Design and Implement</a:t>
            </a:r>
            <a:endParaRPr lang="en-US" sz="1100" dirty="0">
              <a:solidFill>
                <a:schemeClr val="bg2">
                  <a:lumMod val="25000"/>
                </a:schemeClr>
              </a:solidFill>
              <a:latin typeface="Gill Sans MT" pitchFamily="34" charset="0"/>
            </a:endParaRPr>
          </a:p>
        </p:txBody>
      </p:sp>
      <p:sp>
        <p:nvSpPr>
          <p:cNvPr id="53" name="Rectangle 52"/>
          <p:cNvSpPr/>
          <p:nvPr/>
        </p:nvSpPr>
        <p:spPr>
          <a:xfrm>
            <a:off x="1775637" y="5599485"/>
            <a:ext cx="839972" cy="533400"/>
          </a:xfrm>
          <a:prstGeom prst="rect">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sz="1100" dirty="0" smtClean="0">
                <a:solidFill>
                  <a:schemeClr val="bg2">
                    <a:lumMod val="25000"/>
                  </a:schemeClr>
                </a:solidFill>
                <a:latin typeface="Gill Sans MT" pitchFamily="34" charset="0"/>
              </a:rPr>
              <a:t>Read Shipment RFID Tags</a:t>
            </a:r>
            <a:endParaRPr lang="en-US" sz="1100" dirty="0">
              <a:solidFill>
                <a:schemeClr val="bg2">
                  <a:lumMod val="25000"/>
                </a:schemeClr>
              </a:solidFill>
              <a:latin typeface="Gill Sans MT" pitchFamily="34" charset="0"/>
            </a:endParaRPr>
          </a:p>
        </p:txBody>
      </p:sp>
      <p:pic>
        <p:nvPicPr>
          <p:cNvPr id="54" name="Picture 51"/>
          <p:cNvPicPr>
            <a:picLocks noChangeAspect="1" noChangeArrowheads="1"/>
          </p:cNvPicPr>
          <p:nvPr/>
        </p:nvPicPr>
        <p:blipFill>
          <a:blip r:embed="rId12" cstate="print"/>
          <a:srcRect/>
          <a:stretch>
            <a:fillRect/>
          </a:stretch>
        </p:blipFill>
        <p:spPr bwMode="auto">
          <a:xfrm>
            <a:off x="501199" y="1485108"/>
            <a:ext cx="838200" cy="820738"/>
          </a:xfrm>
          <a:prstGeom prst="rect">
            <a:avLst/>
          </a:prstGeom>
          <a:noFill/>
          <a:ln w="9525">
            <a:noFill/>
            <a:miter lim="800000"/>
            <a:headEnd/>
            <a:tailEnd/>
          </a:ln>
        </p:spPr>
      </p:pic>
      <p:pic>
        <p:nvPicPr>
          <p:cNvPr id="55" name="Picture 51"/>
          <p:cNvPicPr>
            <a:picLocks noChangeAspect="1" noChangeArrowheads="1"/>
          </p:cNvPicPr>
          <p:nvPr/>
        </p:nvPicPr>
        <p:blipFill>
          <a:blip r:embed="rId12" cstate="print"/>
          <a:srcRect/>
          <a:stretch>
            <a:fillRect/>
          </a:stretch>
        </p:blipFill>
        <p:spPr bwMode="auto">
          <a:xfrm>
            <a:off x="1180797" y="858865"/>
            <a:ext cx="838200" cy="820738"/>
          </a:xfrm>
          <a:prstGeom prst="rect">
            <a:avLst/>
          </a:prstGeom>
          <a:noFill/>
          <a:ln w="9525">
            <a:noFill/>
            <a:miter lim="800000"/>
            <a:headEnd/>
            <a:tailEnd/>
          </a:ln>
        </p:spPr>
      </p:pic>
      <p:pic>
        <p:nvPicPr>
          <p:cNvPr id="56" name="Picture 51"/>
          <p:cNvPicPr>
            <a:picLocks noChangeAspect="1" noChangeArrowheads="1"/>
          </p:cNvPicPr>
          <p:nvPr/>
        </p:nvPicPr>
        <p:blipFill>
          <a:blip r:embed="rId12" cstate="print"/>
          <a:srcRect/>
          <a:stretch>
            <a:fillRect/>
          </a:stretch>
        </p:blipFill>
        <p:spPr bwMode="auto">
          <a:xfrm>
            <a:off x="1958719" y="1118173"/>
            <a:ext cx="838200" cy="820738"/>
          </a:xfrm>
          <a:prstGeom prst="rect">
            <a:avLst/>
          </a:prstGeom>
          <a:noFill/>
          <a:ln w="9525">
            <a:noFill/>
            <a:miter lim="800000"/>
            <a:headEnd/>
            <a:tailEnd/>
          </a:ln>
        </p:spPr>
      </p:pic>
      <p:sp>
        <p:nvSpPr>
          <p:cNvPr id="57" name="TextBox 56"/>
          <p:cNvSpPr txBox="1"/>
          <p:nvPr/>
        </p:nvSpPr>
        <p:spPr>
          <a:xfrm>
            <a:off x="7416875" y="6138093"/>
            <a:ext cx="956993" cy="400110"/>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latin typeface="Gill Sans MT" pitchFamily="34" charset="0"/>
              </a:rPr>
              <a:t>Stores</a:t>
            </a:r>
            <a:endParaRPr lang="en-US" sz="2000" b="1" dirty="0">
              <a:effectLst>
                <a:outerShdw blurRad="38100" dist="38100" dir="2700000" algn="tl">
                  <a:srgbClr val="000000">
                    <a:alpha val="43137"/>
                  </a:srgbClr>
                </a:outerShdw>
              </a:effectLst>
              <a:latin typeface="Gill Sans MT" pitchFamily="34" charset="0"/>
            </a:endParaRPr>
          </a:p>
        </p:txBody>
      </p:sp>
      <p:sp>
        <p:nvSpPr>
          <p:cNvPr id="58" name="TextBox 57"/>
          <p:cNvSpPr txBox="1"/>
          <p:nvPr/>
        </p:nvSpPr>
        <p:spPr>
          <a:xfrm>
            <a:off x="3673770" y="2372982"/>
            <a:ext cx="1133644" cy="400110"/>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latin typeface="Gill Sans MT" pitchFamily="34" charset="0"/>
              </a:rPr>
              <a:t>Retailer</a:t>
            </a:r>
            <a:endParaRPr lang="en-US" sz="2000" b="1" dirty="0">
              <a:effectLst>
                <a:outerShdw blurRad="38100" dist="38100" dir="2700000" algn="tl">
                  <a:srgbClr val="000000">
                    <a:alpha val="43137"/>
                  </a:srgbClr>
                </a:outerShdw>
              </a:effectLst>
              <a:latin typeface="Gill Sans MT" pitchFamily="34" charset="0"/>
            </a:endParaRPr>
          </a:p>
        </p:txBody>
      </p:sp>
      <p:pic>
        <p:nvPicPr>
          <p:cNvPr id="59" name="Picture 5" descr="C:\Documents and Settings\chrisw\Local Settings\Temporary Internet Files\Content.IE5\WGKZH0PU\MCj04348200000[1].png"/>
          <p:cNvPicPr>
            <a:picLocks noChangeAspect="1" noChangeArrowheads="1"/>
          </p:cNvPicPr>
          <p:nvPr/>
        </p:nvPicPr>
        <p:blipFill>
          <a:blip r:embed="rId13" cstate="print"/>
          <a:srcRect/>
          <a:stretch>
            <a:fillRect/>
          </a:stretch>
        </p:blipFill>
        <p:spPr bwMode="auto">
          <a:xfrm flipH="1">
            <a:off x="238494" y="1851793"/>
            <a:ext cx="907060" cy="907060"/>
          </a:xfrm>
          <a:prstGeom prst="rect">
            <a:avLst/>
          </a:prstGeom>
          <a:noFill/>
        </p:spPr>
      </p:pic>
      <p:pic>
        <p:nvPicPr>
          <p:cNvPr id="60" name="Picture 3" descr="C:\Program Files\Microsoft Resource DVD Artwork\DVD_ART\Artwork_Imagery\HARDWARE_IMAGERY\Illustration - Misc Hardware\XML Icons\Server Commerce.png"/>
          <p:cNvPicPr>
            <a:picLocks noChangeAspect="1" noChangeArrowheads="1"/>
          </p:cNvPicPr>
          <p:nvPr/>
        </p:nvPicPr>
        <p:blipFill>
          <a:blip r:embed="rId14" cstate="print"/>
          <a:srcRect/>
          <a:stretch>
            <a:fillRect/>
          </a:stretch>
        </p:blipFill>
        <p:spPr bwMode="auto">
          <a:xfrm>
            <a:off x="1037298" y="1801575"/>
            <a:ext cx="338399" cy="547768"/>
          </a:xfrm>
          <a:prstGeom prst="rect">
            <a:avLst/>
          </a:prstGeom>
          <a:noFill/>
        </p:spPr>
      </p:pic>
      <p:pic>
        <p:nvPicPr>
          <p:cNvPr id="61" name="Picture 3" descr="C:\Program Files\Microsoft Resource DVD Artwork\DVD_ART\Artwork_Imagery\HARDWARE_IMAGERY\Illustration - Misc Hardware\XML Icons\Server Commerce.png"/>
          <p:cNvPicPr>
            <a:picLocks noChangeAspect="1" noChangeArrowheads="1"/>
          </p:cNvPicPr>
          <p:nvPr/>
        </p:nvPicPr>
        <p:blipFill>
          <a:blip r:embed="rId15" cstate="print"/>
          <a:srcRect/>
          <a:stretch>
            <a:fillRect/>
          </a:stretch>
        </p:blipFill>
        <p:spPr bwMode="auto">
          <a:xfrm>
            <a:off x="1550148" y="1319612"/>
            <a:ext cx="243396" cy="393986"/>
          </a:xfrm>
          <a:prstGeom prst="rect">
            <a:avLst/>
          </a:prstGeom>
          <a:noFill/>
        </p:spPr>
      </p:pic>
      <p:pic>
        <p:nvPicPr>
          <p:cNvPr id="62" name="Picture 3" descr="C:\Program Files\Microsoft Resource DVD Artwork\DVD_ART\Artwork_Imagery\HARDWARE_IMAGERY\Illustration - Misc Hardware\XML Icons\Server Commerce.png"/>
          <p:cNvPicPr>
            <a:picLocks noChangeAspect="1" noChangeArrowheads="1"/>
          </p:cNvPicPr>
          <p:nvPr/>
        </p:nvPicPr>
        <p:blipFill>
          <a:blip r:embed="rId16" cstate="print"/>
          <a:srcRect/>
          <a:stretch>
            <a:fillRect/>
          </a:stretch>
        </p:blipFill>
        <p:spPr bwMode="auto">
          <a:xfrm>
            <a:off x="2322043" y="1515855"/>
            <a:ext cx="290897" cy="470876"/>
          </a:xfrm>
          <a:prstGeom prst="rect">
            <a:avLst/>
          </a:prstGeom>
          <a:noFill/>
        </p:spPr>
      </p:pic>
      <p:pic>
        <p:nvPicPr>
          <p:cNvPr id="63" name="Picture 1" descr="C:\Program Files\Microsoft Resource DVD Artwork\DVD_ART\Artwork_Imagery\HARDWARE_IMAGERY\Illustration - Misc Hardware\XML Icons\Server - application.png"/>
          <p:cNvPicPr>
            <a:picLocks noChangeAspect="1" noChangeArrowheads="1"/>
          </p:cNvPicPr>
          <p:nvPr/>
        </p:nvPicPr>
        <p:blipFill>
          <a:blip r:embed="rId17" cstate="print"/>
          <a:srcRect/>
          <a:stretch>
            <a:fillRect/>
          </a:stretch>
        </p:blipFill>
        <p:spPr bwMode="auto">
          <a:xfrm>
            <a:off x="6682287" y="4896173"/>
            <a:ext cx="484021" cy="619387"/>
          </a:xfrm>
          <a:prstGeom prst="rect">
            <a:avLst/>
          </a:prstGeom>
          <a:noFill/>
        </p:spPr>
      </p:pic>
      <p:graphicFrame>
        <p:nvGraphicFramePr>
          <p:cNvPr id="64" name="Object 5"/>
          <p:cNvGraphicFramePr>
            <a:graphicFrameLocks noChangeAspect="1"/>
          </p:cNvGraphicFramePr>
          <p:nvPr/>
        </p:nvGraphicFramePr>
        <p:xfrm>
          <a:off x="7235900" y="4981838"/>
          <a:ext cx="1419225" cy="1031875"/>
        </p:xfrm>
        <a:graphic>
          <a:graphicData uri="http://schemas.openxmlformats.org/presentationml/2006/ole">
            <mc:AlternateContent xmlns:mc="http://schemas.openxmlformats.org/markup-compatibility/2006">
              <mc:Choice xmlns:v="urn:schemas-microsoft-com:vml" Requires="v">
                <p:oleObj spid="_x0000_s23558" name="Bitmap Image" r:id="rId18" imgW="3629532" imgH="2638095" progId="PBrush">
                  <p:embed/>
                </p:oleObj>
              </mc:Choice>
              <mc:Fallback>
                <p:oleObj name="Bitmap Image" r:id="rId18" imgW="3629532" imgH="2638095" progId="PBrush">
                  <p:embed/>
                  <p:pic>
                    <p:nvPicPr>
                      <p:cNvPr id="0" name="Object 5"/>
                      <p:cNvPicPr>
                        <a:picLocks noChangeAspect="1" noChangeArrowheads="1"/>
                      </p:cNvPicPr>
                      <p:nvPr/>
                    </p:nvPicPr>
                    <p:blipFill>
                      <a:blip r:embed="rId1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235900" y="4981838"/>
                        <a:ext cx="1419225" cy="10318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5" name="Group 112"/>
          <p:cNvGrpSpPr/>
          <p:nvPr/>
        </p:nvGrpSpPr>
        <p:grpSpPr>
          <a:xfrm>
            <a:off x="7786760" y="2523996"/>
            <a:ext cx="1357240" cy="1667908"/>
            <a:chOff x="6487160" y="2690251"/>
            <a:chExt cx="1357240" cy="1667908"/>
          </a:xfrm>
        </p:grpSpPr>
        <p:grpSp>
          <p:nvGrpSpPr>
            <p:cNvPr id="66" name="Group 110"/>
            <p:cNvGrpSpPr/>
            <p:nvPr/>
          </p:nvGrpSpPr>
          <p:grpSpPr>
            <a:xfrm>
              <a:off x="6487160" y="2690251"/>
              <a:ext cx="1207268" cy="1180610"/>
              <a:chOff x="6464300" y="2690251"/>
              <a:chExt cx="1207268" cy="1180610"/>
            </a:xfrm>
          </p:grpSpPr>
          <p:pic>
            <p:nvPicPr>
              <p:cNvPr id="68" name="Picture 26" descr="C:\Program Files\Microsoft Resource DVD Artwork\DVD_ART\Artwork_Imagery\HARDWARE_IMAGERY\Illustration - Misc Hardware\XML Icons\Business Process (developer).png"/>
              <p:cNvPicPr>
                <a:picLocks noChangeAspect="1" noChangeArrowheads="1"/>
              </p:cNvPicPr>
              <p:nvPr/>
            </p:nvPicPr>
            <p:blipFill>
              <a:blip r:embed="rId20" cstate="print"/>
              <a:srcRect/>
              <a:stretch>
                <a:fillRect/>
              </a:stretch>
            </p:blipFill>
            <p:spPr bwMode="auto">
              <a:xfrm flipH="1">
                <a:off x="6464300" y="2690251"/>
                <a:ext cx="304800" cy="448236"/>
              </a:xfrm>
              <a:prstGeom prst="rect">
                <a:avLst/>
              </a:prstGeom>
              <a:noFill/>
            </p:spPr>
          </p:pic>
          <p:pic>
            <p:nvPicPr>
              <p:cNvPr id="69" name="Picture 22" descr="C:\Program Files\Microsoft Resource DVD Artwork\DVD_ART\Artwork_Imagery\HARDWARE_IMAGERY\Illustration - Misc Hardware\XML Icons\developer Tools toolbox.png"/>
              <p:cNvPicPr>
                <a:picLocks noChangeAspect="1" noChangeArrowheads="1"/>
              </p:cNvPicPr>
              <p:nvPr/>
            </p:nvPicPr>
            <p:blipFill>
              <a:blip r:embed="rId21" cstate="print"/>
              <a:srcRect/>
              <a:stretch>
                <a:fillRect/>
              </a:stretch>
            </p:blipFill>
            <p:spPr bwMode="auto">
              <a:xfrm>
                <a:off x="7232887" y="2743378"/>
                <a:ext cx="438681" cy="660222"/>
              </a:xfrm>
              <a:prstGeom prst="rect">
                <a:avLst/>
              </a:prstGeom>
              <a:noFill/>
            </p:spPr>
          </p:pic>
          <p:pic>
            <p:nvPicPr>
              <p:cNvPr id="70" name="Picture 25" descr="C:\Program Files\Microsoft Resource DVD Artwork\DVD_ART\Artwork_Imagery\HARDWARE_IMAGERY\Illustration - Misc Hardware\Windows Vista Illustration Icons\Users.png"/>
              <p:cNvPicPr>
                <a:picLocks noChangeAspect="1" noChangeArrowheads="1"/>
              </p:cNvPicPr>
              <p:nvPr/>
            </p:nvPicPr>
            <p:blipFill>
              <a:blip r:embed="rId22" cstate="print"/>
              <a:srcRect/>
              <a:stretch>
                <a:fillRect/>
              </a:stretch>
            </p:blipFill>
            <p:spPr bwMode="auto">
              <a:xfrm>
                <a:off x="6665026" y="3089811"/>
                <a:ext cx="781050" cy="781050"/>
              </a:xfrm>
              <a:prstGeom prst="rect">
                <a:avLst/>
              </a:prstGeom>
              <a:noFill/>
            </p:spPr>
          </p:pic>
        </p:grpSp>
        <p:sp>
          <p:nvSpPr>
            <p:cNvPr id="67" name="TextBox 66"/>
            <p:cNvSpPr txBox="1"/>
            <p:nvPr/>
          </p:nvSpPr>
          <p:spPr>
            <a:xfrm>
              <a:off x="6606048" y="3773384"/>
              <a:ext cx="1238352" cy="584775"/>
            </a:xfrm>
            <a:prstGeom prst="rect">
              <a:avLst/>
            </a:prstGeom>
            <a:noFill/>
          </p:spPr>
          <p:txBody>
            <a:bodyPr wrap="none" rtlCol="0">
              <a:spAutoFit/>
            </a:bodyPr>
            <a:lstStyle/>
            <a:p>
              <a:r>
                <a:rPr lang="en-US" sz="1600" dirty="0" smtClean="0">
                  <a:latin typeface="Gill Sans MT" pitchFamily="34" charset="0"/>
                </a:rPr>
                <a:t>IT Pros and </a:t>
              </a:r>
            </a:p>
            <a:p>
              <a:r>
                <a:rPr lang="en-US" sz="1600" dirty="0" smtClean="0">
                  <a:latin typeface="Gill Sans MT" pitchFamily="34" charset="0"/>
                </a:rPr>
                <a:t>Developers</a:t>
              </a:r>
              <a:endParaRPr lang="en-US" sz="1600" dirty="0">
                <a:latin typeface="Gill Sans MT" pitchFamily="34" charset="0"/>
              </a:endParaRPr>
            </a:p>
          </p:txBody>
        </p:sp>
      </p:grpSp>
      <p:graphicFrame>
        <p:nvGraphicFramePr>
          <p:cNvPr id="71" name="Object 4"/>
          <p:cNvGraphicFramePr>
            <a:graphicFrameLocks noChangeAspect="1"/>
          </p:cNvGraphicFramePr>
          <p:nvPr/>
        </p:nvGraphicFramePr>
        <p:xfrm>
          <a:off x="0" y="5635257"/>
          <a:ext cx="1700554" cy="1222743"/>
        </p:xfrm>
        <a:graphic>
          <a:graphicData uri="http://schemas.openxmlformats.org/presentationml/2006/ole">
            <mc:AlternateContent xmlns:mc="http://schemas.openxmlformats.org/markup-compatibility/2006">
              <mc:Choice xmlns:v="urn:schemas-microsoft-com:vml" Requires="v">
                <p:oleObj spid="_x0000_s23559" name="Bitmap Image" r:id="rId23" imgW="9457143" imgH="6800000" progId="PBrush">
                  <p:embed/>
                </p:oleObj>
              </mc:Choice>
              <mc:Fallback>
                <p:oleObj name="Bitmap Image" r:id="rId23" imgW="9457143" imgH="6800000" progId="PBrush">
                  <p:embed/>
                  <p:pic>
                    <p:nvPicPr>
                      <p:cNvPr id="0" name="Object 4"/>
                      <p:cNvPicPr>
                        <a:picLocks noChangeAspect="1" noChangeArrowheads="1"/>
                      </p:cNvPicPr>
                      <p:nvPr/>
                    </p:nvPicPr>
                    <p:blipFill>
                      <a:blip r:embed="rId2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5635257"/>
                        <a:ext cx="1700554" cy="122274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 name="Curved Down Arrow 71"/>
          <p:cNvSpPr/>
          <p:nvPr/>
        </p:nvSpPr>
        <p:spPr bwMode="auto">
          <a:xfrm rot="16390898" flipH="1">
            <a:off x="3034254" y="4842855"/>
            <a:ext cx="1897518" cy="381000"/>
          </a:xfrm>
          <a:prstGeom prst="curvedDownArrow">
            <a:avLst/>
          </a:prstGeom>
          <a:solidFill>
            <a:schemeClr val="accent5">
              <a:lumMod val="25000"/>
            </a:schemeClr>
          </a:solidFill>
          <a:ln>
            <a:noFill/>
          </a:ln>
          <a:effectLst>
            <a:outerShdw blurRad="76200" dist="12700" dir="2700000" sy="-23000" kx="-800400" algn="bl"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solidFill>
                <a:latin typeface="Gill Sans MT" pitchFamily="34" charset="0"/>
              </a:rPr>
              <a:t>Update ERP</a:t>
            </a:r>
          </a:p>
        </p:txBody>
      </p:sp>
      <p:pic>
        <p:nvPicPr>
          <p:cNvPr id="73" name="Picture 4" descr="C:\Program Files\Microsoft Resource DVD Artwork\DVD_ART\Artwork_Imagery\HARDWARE_IMAGERY\Illustration - Misc Hardware\XML Icons\Server SQL database.png"/>
          <p:cNvPicPr>
            <a:picLocks noChangeAspect="1" noChangeArrowheads="1"/>
          </p:cNvPicPr>
          <p:nvPr/>
        </p:nvPicPr>
        <p:blipFill>
          <a:blip r:embed="rId25" cstate="print"/>
          <a:srcRect/>
          <a:stretch>
            <a:fillRect/>
          </a:stretch>
        </p:blipFill>
        <p:spPr bwMode="auto">
          <a:xfrm>
            <a:off x="190688" y="4476307"/>
            <a:ext cx="505148" cy="747686"/>
          </a:xfrm>
          <a:prstGeom prst="rect">
            <a:avLst/>
          </a:prstGeom>
          <a:noFill/>
        </p:spPr>
      </p:pic>
      <p:sp>
        <p:nvSpPr>
          <p:cNvPr id="74" name="Curved Down Arrow 73"/>
          <p:cNvSpPr/>
          <p:nvPr/>
        </p:nvSpPr>
        <p:spPr bwMode="auto">
          <a:xfrm rot="20485462" flipH="1">
            <a:off x="354976" y="3698339"/>
            <a:ext cx="3087087" cy="381000"/>
          </a:xfrm>
          <a:prstGeom prst="curvedDownArrow">
            <a:avLst/>
          </a:prstGeom>
          <a:solidFill>
            <a:schemeClr val="accent5">
              <a:lumMod val="25000"/>
            </a:schemeClr>
          </a:solidFill>
          <a:ln>
            <a:noFill/>
          </a:ln>
          <a:effectLst>
            <a:outerShdw blurRad="76200" dist="12700" dir="2700000" sy="-23000" kx="-800400" algn="bl"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solidFill>
                <a:latin typeface="Gill Sans MT" pitchFamily="34" charset="0"/>
              </a:rPr>
              <a:t>Check DC Warehouse</a:t>
            </a:r>
          </a:p>
          <a:p>
            <a:pPr algn="ctr" fontAlgn="base">
              <a:spcBef>
                <a:spcPct val="0"/>
              </a:spcBef>
              <a:spcAft>
                <a:spcPct val="0"/>
              </a:spcAft>
            </a:pPr>
            <a:r>
              <a:rPr lang="en-US" sz="1050" dirty="0" smtClean="0">
                <a:solidFill>
                  <a:schemeClr val="bg1"/>
                </a:solidFill>
                <a:latin typeface="Gill Sans MT" pitchFamily="34" charset="0"/>
              </a:rPr>
              <a:t>Inventory</a:t>
            </a:r>
          </a:p>
        </p:txBody>
      </p:sp>
      <p:sp>
        <p:nvSpPr>
          <p:cNvPr id="75" name="Curved Down Arrow 74"/>
          <p:cNvSpPr/>
          <p:nvPr/>
        </p:nvSpPr>
        <p:spPr bwMode="auto">
          <a:xfrm rot="1486589" flipH="1">
            <a:off x="1381034" y="2151378"/>
            <a:ext cx="2728153" cy="381000"/>
          </a:xfrm>
          <a:prstGeom prst="curvedDownArrow">
            <a:avLst/>
          </a:prstGeom>
          <a:solidFill>
            <a:srgbClr val="00CC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solidFill>
                <a:latin typeface="Gill Sans MT" pitchFamily="34" charset="0"/>
              </a:rPr>
              <a:t>Send Order (AS2)</a:t>
            </a:r>
          </a:p>
        </p:txBody>
      </p:sp>
      <p:sp>
        <p:nvSpPr>
          <p:cNvPr id="76" name="Curved Up Arrow 75"/>
          <p:cNvSpPr/>
          <p:nvPr/>
        </p:nvSpPr>
        <p:spPr bwMode="auto">
          <a:xfrm rot="1174548">
            <a:off x="1087033" y="2704258"/>
            <a:ext cx="2792562" cy="381000"/>
          </a:xfrm>
          <a:prstGeom prst="curvedUpArrow">
            <a:avLst/>
          </a:prstGeom>
          <a:solidFill>
            <a:srgbClr val="00CC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solidFill>
                <a:latin typeface="Gill Sans MT" pitchFamily="34" charset="0"/>
              </a:rPr>
              <a:t>Receive Shipment Notice</a:t>
            </a:r>
          </a:p>
        </p:txBody>
      </p:sp>
      <p:grpSp>
        <p:nvGrpSpPr>
          <p:cNvPr id="77" name="Group 53"/>
          <p:cNvGrpSpPr/>
          <p:nvPr/>
        </p:nvGrpSpPr>
        <p:grpSpPr>
          <a:xfrm rot="809879">
            <a:off x="6066935" y="3936581"/>
            <a:ext cx="1658387" cy="533400"/>
            <a:chOff x="6170571" y="3743809"/>
            <a:chExt cx="1658387" cy="533400"/>
          </a:xfrm>
          <a:solidFill>
            <a:schemeClr val="accent5">
              <a:lumMod val="25000"/>
            </a:schemeClr>
          </a:solidFill>
        </p:grpSpPr>
        <p:sp>
          <p:nvSpPr>
            <p:cNvPr id="78" name="Curved Down Arrow 77"/>
            <p:cNvSpPr/>
            <p:nvPr/>
          </p:nvSpPr>
          <p:spPr bwMode="auto">
            <a:xfrm rot="2261404" flipH="1">
              <a:off x="6170571" y="3896209"/>
              <a:ext cx="1658387" cy="381000"/>
            </a:xfrm>
            <a:prstGeom prst="curvedDownArrow">
              <a:avLst/>
            </a:prstGeom>
            <a:grpFill/>
            <a:ln>
              <a:noFill/>
            </a:ln>
            <a:effectLst>
              <a:outerShdw blurRad="76200" dist="12700" dir="2700000" sy="-23000" kx="-800400" algn="bl"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solidFill>
                  <a:latin typeface="Gill Sans MT" pitchFamily="34" charset="0"/>
                </a:rPr>
                <a:t>Receive </a:t>
              </a:r>
            </a:p>
            <a:p>
              <a:pPr algn="ctr" fontAlgn="base">
                <a:spcBef>
                  <a:spcPct val="0"/>
                </a:spcBef>
                <a:spcAft>
                  <a:spcPct val="0"/>
                </a:spcAft>
              </a:pPr>
              <a:r>
                <a:rPr lang="en-US" sz="1050" dirty="0" smtClean="0">
                  <a:solidFill>
                    <a:schemeClr val="bg1"/>
                  </a:solidFill>
                  <a:latin typeface="Gill Sans MT" pitchFamily="34" charset="0"/>
                </a:rPr>
                <a:t>Requests for  Re-stock</a:t>
              </a:r>
            </a:p>
          </p:txBody>
        </p:sp>
        <p:sp>
          <p:nvSpPr>
            <p:cNvPr id="79" name="Curved Down Arrow 78"/>
            <p:cNvSpPr/>
            <p:nvPr/>
          </p:nvSpPr>
          <p:spPr bwMode="auto">
            <a:xfrm rot="2261404" flipH="1">
              <a:off x="6170571" y="3743809"/>
              <a:ext cx="1658387" cy="381000"/>
            </a:xfrm>
            <a:prstGeom prst="curvedDownArrow">
              <a:avLst/>
            </a:prstGeom>
            <a:grpFill/>
            <a:ln>
              <a:noFill/>
            </a:ln>
            <a:effectLst>
              <a:outerShdw blurRad="76200" dist="12700" dir="2700000" sy="-23000" kx="-800400" algn="bl"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50" dirty="0" smtClean="0">
                <a:solidFill>
                  <a:schemeClr val="bg1"/>
                </a:solidFill>
                <a:latin typeface="Gill Sans MT" pitchFamily="34" charset="0"/>
              </a:endParaRPr>
            </a:p>
          </p:txBody>
        </p:sp>
      </p:grpSp>
      <p:sp>
        <p:nvSpPr>
          <p:cNvPr id="80" name="Curved Down Arrow 79"/>
          <p:cNvSpPr/>
          <p:nvPr/>
        </p:nvSpPr>
        <p:spPr bwMode="auto">
          <a:xfrm rot="18762545">
            <a:off x="1256074" y="4355189"/>
            <a:ext cx="1905690" cy="381000"/>
          </a:xfrm>
          <a:prstGeom prst="curvedDownArrow">
            <a:avLst/>
          </a:prstGeom>
          <a:solidFill>
            <a:schemeClr val="accent5">
              <a:lumMod val="25000"/>
            </a:schemeClr>
          </a:solidFill>
          <a:ln>
            <a:noFill/>
          </a:ln>
          <a:effectLst>
            <a:outerShdw blurRad="76200" dist="12700" dir="2700000" sy="-23000" kx="-800400" algn="bl" rotWithShape="0">
              <a:prstClr val="black">
                <a:alpha val="2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bg1"/>
                </a:solidFill>
                <a:latin typeface="Gill Sans MT" pitchFamily="34" charset="0"/>
              </a:rPr>
              <a:t>Goods Received </a:t>
            </a:r>
          </a:p>
          <a:p>
            <a:pPr algn="ctr" fontAlgn="base">
              <a:spcBef>
                <a:spcPct val="0"/>
              </a:spcBef>
              <a:spcAft>
                <a:spcPct val="0"/>
              </a:spcAft>
            </a:pPr>
            <a:r>
              <a:rPr lang="en-US" sz="1050" dirty="0" smtClean="0">
                <a:solidFill>
                  <a:schemeClr val="bg1"/>
                </a:solidFill>
                <a:latin typeface="Gill Sans MT" pitchFamily="34" charset="0"/>
              </a:rPr>
              <a:t>Update</a:t>
            </a:r>
          </a:p>
        </p:txBody>
      </p:sp>
      <p:sp>
        <p:nvSpPr>
          <p:cNvPr id="81" name="Curved Down Arrow 80"/>
          <p:cNvSpPr/>
          <p:nvPr/>
        </p:nvSpPr>
        <p:spPr bwMode="auto">
          <a:xfrm rot="15003267">
            <a:off x="5125451" y="2706297"/>
            <a:ext cx="1378377" cy="381000"/>
          </a:xfrm>
          <a:prstGeom prst="curvedDownArrow">
            <a:avLst/>
          </a:prstGeom>
          <a:solidFill>
            <a:srgbClr val="FFC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50" dirty="0" smtClean="0">
              <a:solidFill>
                <a:schemeClr val="tx1"/>
              </a:solidFill>
              <a:latin typeface="Gill Sans MT" pitchFamily="34" charset="0"/>
            </a:endParaRPr>
          </a:p>
        </p:txBody>
      </p:sp>
      <p:sp>
        <p:nvSpPr>
          <p:cNvPr id="82" name="Rectangle 81"/>
          <p:cNvSpPr/>
          <p:nvPr/>
        </p:nvSpPr>
        <p:spPr>
          <a:xfrm>
            <a:off x="5352723" y="2998381"/>
            <a:ext cx="952384" cy="486563"/>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smtClean="0">
                <a:solidFill>
                  <a:schemeClr val="bg2">
                    <a:lumMod val="25000"/>
                  </a:schemeClr>
                </a:solidFill>
                <a:latin typeface="Gill Sans MT" pitchFamily="34" charset="0"/>
              </a:rPr>
              <a:t>Up-to-date KPIs in BAM </a:t>
            </a:r>
            <a:endParaRPr lang="en-US" sz="1100" dirty="0">
              <a:solidFill>
                <a:schemeClr val="bg2">
                  <a:lumMod val="25000"/>
                </a:schemeClr>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dissolve">
                                      <p:cBhvr>
                                        <p:cTn id="11" dur="500"/>
                                        <p:tgtEl>
                                          <p:spTgt spid="2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dissolve">
                                      <p:cBhvr>
                                        <p:cTn id="32" dur="500"/>
                                        <p:tgtEl>
                                          <p:spTgt spid="65"/>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dissolv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dissolve">
                                      <p:cBhvr>
                                        <p:cTn id="41" dur="500"/>
                                        <p:tgtEl>
                                          <p:spTgt spid="50"/>
                                        </p:tgtEl>
                                      </p:cBhvr>
                                    </p:animEffect>
                                  </p:childTnLst>
                                </p:cTn>
                              </p:par>
                              <p:par>
                                <p:cTn id="42" presetID="9" presetClass="exit" presetSubtype="0" fill="hold" grpId="1" nodeType="withEffect">
                                  <p:stCondLst>
                                    <p:cond delay="0"/>
                                  </p:stCondLst>
                                  <p:childTnLst>
                                    <p:animEffect transition="out" filter="dissolv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9" presetClass="exit" presetSubtype="0" fill="hold" grpId="1" nodeType="with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xit" presetSubtype="0" fill="hold" grpId="1" nodeType="withEffect">
                                  <p:stCondLst>
                                    <p:cond delay="0"/>
                                  </p:stCondLst>
                                  <p:childTnLst>
                                    <p:animEffect transition="out" filter="dissolv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9" presetClass="exit" presetSubtype="0" fill="hold" grpId="1" nodeType="withEffect">
                                  <p:stCondLst>
                                    <p:cond delay="0"/>
                                  </p:stCondLst>
                                  <p:childTnLst>
                                    <p:animEffect transition="out" filter="dissolve">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wipe(down)">
                                      <p:cBhvr>
                                        <p:cTn id="58" dur="500"/>
                                        <p:tgtEl>
                                          <p:spTgt spid="77"/>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right)">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up)">
                                      <p:cBhvr>
                                        <p:cTn id="67" dur="500"/>
                                        <p:tgtEl>
                                          <p:spTgt spid="45"/>
                                        </p:tgtEl>
                                      </p:cBhvr>
                                    </p:animEffect>
                                  </p:childTnLst>
                                </p:cTn>
                              </p:par>
                            </p:childTnLst>
                          </p:cTn>
                        </p:par>
                        <p:par>
                          <p:cTn id="68" fill="hold">
                            <p:stCondLst>
                              <p:cond delay="500"/>
                            </p:stCondLst>
                            <p:childTnLst>
                              <p:par>
                                <p:cTn id="69" presetID="22" presetClass="entr" presetSubtype="1" fill="hold" grpId="0" nodeType="after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wipe(up)">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right)">
                                      <p:cBhvr>
                                        <p:cTn id="76" dur="500"/>
                                        <p:tgtEl>
                                          <p:spTgt spid="46"/>
                                        </p:tgtEl>
                                      </p:cBhvr>
                                    </p:animEffect>
                                  </p:childTnLst>
                                </p:cTn>
                              </p:par>
                            </p:childTnLst>
                          </p:cTn>
                        </p:par>
                        <p:par>
                          <p:cTn id="77" fill="hold">
                            <p:stCondLst>
                              <p:cond delay="500"/>
                            </p:stCondLst>
                            <p:childTnLst>
                              <p:par>
                                <p:cTn id="78" presetID="22" presetClass="entr" presetSubtype="2" fill="hold" grpId="0" nodeType="after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right)">
                                      <p:cBhvr>
                                        <p:cTn id="80" dur="500"/>
                                        <p:tgtEl>
                                          <p:spTgt spid="74"/>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dissolve">
                                      <p:cBhvr>
                                        <p:cTn id="85" dur="500"/>
                                        <p:tgtEl>
                                          <p:spTgt spid="4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500"/>
                                        <p:tgtEl>
                                          <p:spTgt spid="44"/>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wipe(down)">
                                      <p:cBhvr>
                                        <p:cTn id="93" dur="500"/>
                                        <p:tgtEl>
                                          <p:spTgt spid="7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wipe(left)">
                                      <p:cBhvr>
                                        <p:cTn id="98" dur="500"/>
                                        <p:tgtEl>
                                          <p:spTgt spid="7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9"/>
                                        </p:tgtEl>
                                        <p:attrNameLst>
                                          <p:attrName>style.visibility</p:attrName>
                                        </p:attrNameLst>
                                      </p:cBhvr>
                                      <p:to>
                                        <p:strVal val="visible"/>
                                      </p:to>
                                    </p:set>
                                    <p:animEffect transition="in" filter="fade">
                                      <p:cBhvr>
                                        <p:cTn id="103" dur="500"/>
                                        <p:tgtEl>
                                          <p:spTgt spid="59"/>
                                        </p:tgtEl>
                                      </p:cBhvr>
                                    </p:animEffect>
                                  </p:childTnLst>
                                </p:cTn>
                              </p:par>
                            </p:childTnLst>
                          </p:cTn>
                        </p:par>
                        <p:par>
                          <p:cTn id="104" fill="hold">
                            <p:stCondLst>
                              <p:cond delay="500"/>
                            </p:stCondLst>
                            <p:childTnLst>
                              <p:par>
                                <p:cTn id="105" presetID="42" presetClass="path" presetSubtype="0" accel="50000" decel="50000" fill="hold" nodeType="afterEffect">
                                  <p:stCondLst>
                                    <p:cond delay="0"/>
                                  </p:stCondLst>
                                  <p:childTnLst>
                                    <p:animMotion origin="layout" path="M -4.44444E-6 -1.11111E-6 L 0.09653 0.49491 " pathEditMode="relative" rAng="0" ptsTypes="AA">
                                      <p:cBhvr>
                                        <p:cTn id="106" dur="2000" fill="hold"/>
                                        <p:tgtEl>
                                          <p:spTgt spid="59"/>
                                        </p:tgtEl>
                                        <p:attrNameLst>
                                          <p:attrName>ppt_x</p:attrName>
                                          <p:attrName>ppt_y</p:attrName>
                                        </p:attrNameLst>
                                      </p:cBhvr>
                                      <p:rCtr x="4800" y="24700"/>
                                    </p:animMotion>
                                  </p:childTnLst>
                                </p:cTn>
                              </p:par>
                            </p:childTnLst>
                          </p:cTn>
                        </p:par>
                        <p:par>
                          <p:cTn id="107" fill="hold">
                            <p:stCondLst>
                              <p:cond delay="2500"/>
                            </p:stCondLst>
                            <p:childTnLst>
                              <p:par>
                                <p:cTn id="108" presetID="9" presetClass="entr" presetSubtype="0" fill="hold" grpId="0" nodeType="after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dissolve">
                                      <p:cBhvr>
                                        <p:cTn id="110" dur="500"/>
                                        <p:tgtEl>
                                          <p:spTgt spid="53"/>
                                        </p:tgtEl>
                                      </p:cBhvr>
                                    </p:animEffect>
                                  </p:childTnLst>
                                </p:cTn>
                              </p:par>
                            </p:childTnLst>
                          </p:cTn>
                        </p:par>
                        <p:par>
                          <p:cTn id="111" fill="hold">
                            <p:stCondLst>
                              <p:cond delay="3000"/>
                            </p:stCondLst>
                            <p:childTnLst>
                              <p:par>
                                <p:cTn id="112" presetID="9" presetClass="entr" presetSubtype="0" fill="hold" grpId="0" nodeType="after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dissolve">
                                      <p:cBhvr>
                                        <p:cTn id="114" dur="500"/>
                                        <p:tgtEl>
                                          <p:spTgt spid="4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80"/>
                                        </p:tgtEl>
                                        <p:attrNameLst>
                                          <p:attrName>style.visibility</p:attrName>
                                        </p:attrNameLst>
                                      </p:cBhvr>
                                      <p:to>
                                        <p:strVal val="visible"/>
                                      </p:to>
                                    </p:set>
                                    <p:animEffect transition="in" filter="wipe(down)">
                                      <p:cBhvr>
                                        <p:cTn id="119" dur="500"/>
                                        <p:tgtEl>
                                          <p:spTgt spid="80"/>
                                        </p:tgtEl>
                                      </p:cBhvr>
                                    </p:animEffect>
                                  </p:childTnLst>
                                </p:cTn>
                              </p:par>
                            </p:childTnLst>
                          </p:cTn>
                        </p:par>
                        <p:par>
                          <p:cTn id="120" fill="hold">
                            <p:stCondLst>
                              <p:cond delay="500"/>
                            </p:stCondLst>
                            <p:childTnLst>
                              <p:par>
                                <p:cTn id="121" presetID="22" presetClass="entr" presetSubtype="4" fill="hold" grpId="0" nodeType="after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wipe(down)">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wipe(down)">
                                      <p:cBhvr>
                                        <p:cTn id="128" dur="500"/>
                                        <p:tgtEl>
                                          <p:spTgt spid="82"/>
                                        </p:tgtEl>
                                      </p:cBhvr>
                                    </p:animEffect>
                                  </p:childTnLst>
                                </p:cTn>
                              </p:par>
                            </p:childTnLst>
                          </p:cTn>
                        </p:par>
                        <p:par>
                          <p:cTn id="129" fill="hold">
                            <p:stCondLst>
                              <p:cond delay="500"/>
                            </p:stCondLst>
                            <p:childTnLst>
                              <p:par>
                                <p:cTn id="130" presetID="9" presetClass="entr" presetSubtype="0" fill="hold" nodeType="after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dissolve">
                                      <p:cBhvr>
                                        <p:cTn id="132" dur="500"/>
                                        <p:tgtEl>
                                          <p:spTgt spid="13"/>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81"/>
                                        </p:tgtEl>
                                        <p:attrNameLst>
                                          <p:attrName>style.visibility</p:attrName>
                                        </p:attrNameLst>
                                      </p:cBhvr>
                                      <p:to>
                                        <p:strVal val="visible"/>
                                      </p:to>
                                    </p:set>
                                    <p:animEffect transition="in" filter="wipe(down)">
                                      <p:cBhvr>
                                        <p:cTn id="135" dur="500"/>
                                        <p:tgtEl>
                                          <p:spTgt spid="81"/>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dissolve">
                                      <p:cBhvr>
                                        <p:cTn id="140" dur="500"/>
                                        <p:tgtEl>
                                          <p:spTgt spid="51"/>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nodeType="click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dissolve">
                                      <p:cBhvr>
                                        <p:cTn id="1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P spid="22" grpId="0" animBg="1"/>
      <p:bldP spid="22" grpId="1"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72" grpId="0" animBg="1"/>
      <p:bldP spid="74" grpId="0" animBg="1"/>
      <p:bldP spid="75" grpId="0" animBg="1"/>
      <p:bldP spid="76" grpId="0" animBg="1"/>
      <p:bldP spid="80" grpId="0" animBg="1"/>
      <p:bldP spid="81" grpId="0" animBg="1"/>
      <p:bldP spid="8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819400"/>
            <a:ext cx="9144000" cy="1409700"/>
          </a:xfrm>
          <a:prstGeom prst="rect">
            <a:avLst/>
          </a:prstGeom>
          <a:gradFill flip="none" rotWithShape="1">
            <a:gsLst>
              <a:gs pos="0">
                <a:schemeClr val="bg1">
                  <a:alpha val="12000"/>
                </a:schemeClr>
              </a:gs>
              <a:gs pos="100000">
                <a:schemeClr val="bg1">
                  <a:alpha val="57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startAt="3"/>
            </a:pPr>
            <a:endParaRPr lang="en-US" dirty="0">
              <a:solidFill>
                <a:prstClr val="white"/>
              </a:solidFill>
            </a:endParaRPr>
          </a:p>
        </p:txBody>
      </p:sp>
      <p:sp>
        <p:nvSpPr>
          <p:cNvPr id="3" name="TextBox 2"/>
          <p:cNvSpPr txBox="1"/>
          <p:nvPr/>
        </p:nvSpPr>
        <p:spPr>
          <a:xfrm>
            <a:off x="4343400" y="2905780"/>
            <a:ext cx="3768980" cy="1015663"/>
          </a:xfrm>
          <a:prstGeom prst="rect">
            <a:avLst/>
          </a:prstGeom>
          <a:noFill/>
        </p:spPr>
        <p:txBody>
          <a:bodyPr wrap="none" rtlCol="0">
            <a:spAutoFit/>
          </a:bodyPr>
          <a:lstStyle/>
          <a:p>
            <a:pPr marL="514350" indent="-514350">
              <a:buFont typeface="+mj-lt"/>
              <a:buAutoNum type="arabicPeriod" startAt="3"/>
            </a:pPr>
            <a: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t>BizTalk Enterprise </a:t>
            </a:r>
            <a:b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br>
            <a: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t>Ready Architecture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Gill Sans MT" pitchFamily="34" charset="0"/>
            </a:endParaRPr>
          </a:p>
        </p:txBody>
      </p:sp>
      <p:sp>
        <p:nvSpPr>
          <p:cNvPr id="33" name="Rectangle 32"/>
          <p:cNvSpPr/>
          <p:nvPr/>
        </p:nvSpPr>
        <p:spPr>
          <a:xfrm>
            <a:off x="214282" y="214290"/>
            <a:ext cx="8715436" cy="785818"/>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smtClean="0">
                <a:solidFill>
                  <a:schemeClr val="bg1"/>
                </a:solidFill>
                <a:latin typeface="Gill Sans MT" pitchFamily="34" charset="0"/>
              </a:rPr>
              <a:t>BizTalk </a:t>
            </a:r>
            <a:r>
              <a:rPr lang="pt-PT" sz="3600" i="1" dirty="0" err="1" smtClean="0">
                <a:solidFill>
                  <a:schemeClr val="bg1"/>
                </a:solidFill>
                <a:latin typeface="Gill Sans MT" pitchFamily="34" charset="0"/>
              </a:rPr>
              <a:t>Runtime</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Architecture</a:t>
            </a: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3"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6" name="Rounded Rectangle 5"/>
          <p:cNvSpPr/>
          <p:nvPr/>
        </p:nvSpPr>
        <p:spPr bwMode="ltGray">
          <a:xfrm>
            <a:off x="762000" y="1446213"/>
            <a:ext cx="7577667" cy="4769555"/>
          </a:xfrm>
          <a:prstGeom prst="roundRect">
            <a:avLst>
              <a:gd name="adj" fmla="val 7143"/>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2">
                  <a:lumMod val="25000"/>
                </a:schemeClr>
              </a:solidFill>
              <a:latin typeface="Gill Sans MT" pitchFamily="34" charset="0"/>
            </a:endParaRPr>
          </a:p>
        </p:txBody>
      </p:sp>
      <p:sp>
        <p:nvSpPr>
          <p:cNvPr id="7" name="Rounded Rectangle 6"/>
          <p:cNvSpPr/>
          <p:nvPr/>
        </p:nvSpPr>
        <p:spPr bwMode="blackWhite">
          <a:xfrm>
            <a:off x="3287618" y="1581100"/>
            <a:ext cx="2514599" cy="2664964"/>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spcBef>
                <a:spcPct val="0"/>
              </a:spcBef>
              <a:spcAft>
                <a:spcPct val="0"/>
              </a:spcAft>
            </a:pPr>
            <a:r>
              <a:rPr lang="en-US" sz="2000" dirty="0" smtClean="0">
                <a:solidFill>
                  <a:schemeClr val="bg2">
                    <a:lumMod val="25000"/>
                  </a:schemeClr>
                </a:solidFill>
                <a:latin typeface="Gill Sans MT" pitchFamily="34" charset="0"/>
              </a:rPr>
              <a:t>Host</a:t>
            </a:r>
          </a:p>
        </p:txBody>
      </p:sp>
      <p:sp>
        <p:nvSpPr>
          <p:cNvPr id="8" name="Rounded Rectangle 7"/>
          <p:cNvSpPr/>
          <p:nvPr/>
        </p:nvSpPr>
        <p:spPr bwMode="blackWhite">
          <a:xfrm>
            <a:off x="959556" y="1595005"/>
            <a:ext cx="2229555" cy="4493764"/>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lvl="2" algn="ctr" fontAlgn="base">
              <a:spcBef>
                <a:spcPct val="0"/>
              </a:spcBef>
              <a:spcAft>
                <a:spcPct val="0"/>
              </a:spcAft>
            </a:pPr>
            <a:r>
              <a:rPr lang="en-US" sz="2000" dirty="0" smtClean="0">
                <a:solidFill>
                  <a:schemeClr val="bg2">
                    <a:lumMod val="25000"/>
                  </a:schemeClr>
                </a:solidFill>
                <a:latin typeface="Gill Sans MT" pitchFamily="34" charset="0"/>
              </a:rPr>
              <a:t>Host</a:t>
            </a:r>
          </a:p>
        </p:txBody>
      </p:sp>
      <p:sp>
        <p:nvSpPr>
          <p:cNvPr id="9" name="Rounded Rectangle 8"/>
          <p:cNvSpPr/>
          <p:nvPr/>
        </p:nvSpPr>
        <p:spPr bwMode="blackWhite">
          <a:xfrm>
            <a:off x="5912461" y="1580896"/>
            <a:ext cx="2229555" cy="4493764"/>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lvl="2" algn="ctr" fontAlgn="base">
              <a:spcBef>
                <a:spcPct val="0"/>
              </a:spcBef>
              <a:spcAft>
                <a:spcPct val="0"/>
              </a:spcAft>
            </a:pPr>
            <a:r>
              <a:rPr lang="en-US" sz="2000" dirty="0" smtClean="0">
                <a:solidFill>
                  <a:schemeClr val="bg2">
                    <a:lumMod val="25000"/>
                  </a:schemeClr>
                </a:solidFill>
                <a:latin typeface="Gill Sans MT" pitchFamily="34" charset="0"/>
              </a:rPr>
              <a:t>Host</a:t>
            </a:r>
          </a:p>
        </p:txBody>
      </p:sp>
      <p:sp>
        <p:nvSpPr>
          <p:cNvPr id="10" name="Rounded Rectangle 9"/>
          <p:cNvSpPr/>
          <p:nvPr/>
        </p:nvSpPr>
        <p:spPr bwMode="blackWhite">
          <a:xfrm>
            <a:off x="1044222" y="1686115"/>
            <a:ext cx="2060223" cy="3852333"/>
          </a:xfrm>
          <a:prstGeom prst="roundRect">
            <a:avLst/>
          </a:prstGeom>
          <a:gradFill flip="none" rotWithShape="1">
            <a:gsLst>
              <a:gs pos="0">
                <a:srgbClr val="BFBFBF">
                  <a:alpha val="50000"/>
                </a:srgbClr>
              </a:gs>
              <a:gs pos="100000">
                <a:srgbClr val="EAEAEA">
                  <a:alpha val="50000"/>
                </a:srgbClr>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lvl="2" algn="ctr" fontAlgn="base">
              <a:spcBef>
                <a:spcPct val="0"/>
              </a:spcBef>
              <a:spcAft>
                <a:spcPct val="0"/>
              </a:spcAft>
              <a:defRPr/>
            </a:pPr>
            <a:r>
              <a:rPr lang="en-US" sz="2000" dirty="0" smtClean="0">
                <a:solidFill>
                  <a:schemeClr val="bg2">
                    <a:lumMod val="25000"/>
                  </a:schemeClr>
                </a:solidFill>
                <a:latin typeface="Gill Sans MT" pitchFamily="34" charset="0"/>
              </a:rPr>
              <a:t>Receive Port</a:t>
            </a:r>
          </a:p>
        </p:txBody>
      </p:sp>
      <p:sp>
        <p:nvSpPr>
          <p:cNvPr id="11" name="Rounded Rectangle 10"/>
          <p:cNvSpPr/>
          <p:nvPr/>
        </p:nvSpPr>
        <p:spPr bwMode="blackWhite">
          <a:xfrm>
            <a:off x="5997127" y="1672007"/>
            <a:ext cx="2060223" cy="3852333"/>
          </a:xfrm>
          <a:prstGeom prst="roundRect">
            <a:avLst/>
          </a:prstGeom>
          <a:gradFill flip="none" rotWithShape="1">
            <a:gsLst>
              <a:gs pos="0">
                <a:srgbClr val="BFBFBF">
                  <a:alpha val="50000"/>
                </a:srgbClr>
              </a:gs>
              <a:gs pos="100000">
                <a:srgbClr val="EAEAEA">
                  <a:alpha val="50000"/>
                </a:srgbClr>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lvl="2" algn="ctr" fontAlgn="base">
              <a:spcBef>
                <a:spcPct val="0"/>
              </a:spcBef>
              <a:spcAft>
                <a:spcPct val="0"/>
              </a:spcAft>
              <a:defRPr/>
            </a:pPr>
            <a:r>
              <a:rPr lang="en-US" sz="2000" dirty="0" smtClean="0">
                <a:solidFill>
                  <a:schemeClr val="bg2">
                    <a:lumMod val="25000"/>
                  </a:schemeClr>
                </a:solidFill>
                <a:latin typeface="Gill Sans MT" pitchFamily="34" charset="0"/>
              </a:rPr>
              <a:t>Send Port</a:t>
            </a:r>
          </a:p>
        </p:txBody>
      </p:sp>
      <p:sp>
        <p:nvSpPr>
          <p:cNvPr id="12" name="Flowchart: Magnetic Disk 11"/>
          <p:cNvSpPr/>
          <p:nvPr/>
        </p:nvSpPr>
        <p:spPr bwMode="blackWhite">
          <a:xfrm>
            <a:off x="3527784" y="4169657"/>
            <a:ext cx="2031998" cy="1509890"/>
          </a:xfrm>
          <a:prstGeom prst="flowChartMagneticDisk">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r>
              <a:rPr lang="en-US" sz="2400" dirty="0" smtClean="0">
                <a:solidFill>
                  <a:schemeClr val="bg2">
                    <a:lumMod val="25000"/>
                  </a:schemeClr>
                </a:solidFill>
                <a:latin typeface="Gill Sans MT" pitchFamily="34" charset="0"/>
              </a:rPr>
              <a:t>Message Box</a:t>
            </a:r>
          </a:p>
        </p:txBody>
      </p:sp>
      <p:sp>
        <p:nvSpPr>
          <p:cNvPr id="13" name="Rounded Rectangle 12"/>
          <p:cNvSpPr/>
          <p:nvPr/>
        </p:nvSpPr>
        <p:spPr bwMode="blackWhite">
          <a:xfrm>
            <a:off x="1115879" y="4226101"/>
            <a:ext cx="1916909" cy="846667"/>
          </a:xfrm>
          <a:prstGeom prst="round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r>
              <a:rPr lang="en-US" sz="2000" dirty="0" smtClean="0">
                <a:solidFill>
                  <a:schemeClr val="bg2">
                    <a:lumMod val="25000"/>
                  </a:schemeClr>
                </a:solidFill>
                <a:latin typeface="Gill Sans MT" pitchFamily="34" charset="0"/>
              </a:rPr>
              <a:t>Map</a:t>
            </a:r>
          </a:p>
        </p:txBody>
      </p:sp>
      <p:sp>
        <p:nvSpPr>
          <p:cNvPr id="14" name="Rounded Rectangle 13"/>
          <p:cNvSpPr/>
          <p:nvPr/>
        </p:nvSpPr>
        <p:spPr bwMode="blackWhite">
          <a:xfrm>
            <a:off x="1115879" y="1940143"/>
            <a:ext cx="1916909" cy="832512"/>
          </a:xfrm>
          <a:prstGeom prst="round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r>
              <a:rPr lang="en-US" sz="2000" dirty="0" smtClean="0">
                <a:solidFill>
                  <a:schemeClr val="bg2">
                    <a:lumMod val="25000"/>
                  </a:schemeClr>
                </a:solidFill>
                <a:latin typeface="Gill Sans MT" pitchFamily="34" charset="0"/>
              </a:rPr>
              <a:t>Adapter</a:t>
            </a:r>
          </a:p>
        </p:txBody>
      </p:sp>
      <p:sp>
        <p:nvSpPr>
          <p:cNvPr id="15" name="Rounded Rectangle 14"/>
          <p:cNvSpPr/>
          <p:nvPr/>
        </p:nvSpPr>
        <p:spPr bwMode="blackWhite">
          <a:xfrm>
            <a:off x="6068784" y="4240214"/>
            <a:ext cx="1916909" cy="846667"/>
          </a:xfrm>
          <a:prstGeom prst="round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r>
              <a:rPr lang="en-US" sz="2000" dirty="0" smtClean="0">
                <a:solidFill>
                  <a:schemeClr val="bg2">
                    <a:lumMod val="25000"/>
                  </a:schemeClr>
                </a:solidFill>
                <a:latin typeface="Gill Sans MT" pitchFamily="34" charset="0"/>
              </a:rPr>
              <a:t>Map</a:t>
            </a:r>
          </a:p>
        </p:txBody>
      </p:sp>
      <p:sp>
        <p:nvSpPr>
          <p:cNvPr id="16" name="Rounded Rectangle 15"/>
          <p:cNvSpPr/>
          <p:nvPr/>
        </p:nvSpPr>
        <p:spPr bwMode="blackWhite">
          <a:xfrm>
            <a:off x="6053572" y="2857350"/>
            <a:ext cx="1947333" cy="1312308"/>
          </a:xfrm>
          <a:prstGeom prst="round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r>
              <a:rPr lang="en-US" dirty="0" smtClean="0">
                <a:solidFill>
                  <a:schemeClr val="bg2">
                    <a:lumMod val="25000"/>
                  </a:schemeClr>
                </a:solidFill>
                <a:latin typeface="Gill Sans MT" pitchFamily="34" charset="0"/>
              </a:rPr>
              <a:t>Send Pipeline</a:t>
            </a:r>
          </a:p>
        </p:txBody>
      </p:sp>
      <p:sp>
        <p:nvSpPr>
          <p:cNvPr id="17" name="Rounded Rectangle 16"/>
          <p:cNvSpPr/>
          <p:nvPr/>
        </p:nvSpPr>
        <p:spPr bwMode="blackWhite">
          <a:xfrm>
            <a:off x="6068784" y="1954257"/>
            <a:ext cx="1916909" cy="832512"/>
          </a:xfrm>
          <a:prstGeom prst="round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r>
              <a:rPr lang="en-US" sz="2000" dirty="0" smtClean="0">
                <a:solidFill>
                  <a:schemeClr val="bg2">
                    <a:lumMod val="25000"/>
                  </a:schemeClr>
                </a:solidFill>
                <a:latin typeface="Gill Sans MT" pitchFamily="34" charset="0"/>
              </a:rPr>
              <a:t>Adapter</a:t>
            </a:r>
          </a:p>
        </p:txBody>
      </p:sp>
      <p:grpSp>
        <p:nvGrpSpPr>
          <p:cNvPr id="18" name="Group 50"/>
          <p:cNvGrpSpPr/>
          <p:nvPr/>
        </p:nvGrpSpPr>
        <p:grpSpPr bwMode="ltGray">
          <a:xfrm>
            <a:off x="2840207" y="4820541"/>
            <a:ext cx="836443" cy="703959"/>
            <a:chOff x="3945458" y="6366938"/>
            <a:chExt cx="1151467" cy="1286933"/>
          </a:xfrm>
          <a:solidFill>
            <a:srgbClr val="FC9204"/>
          </a:solidFill>
        </p:grpSpPr>
        <p:sp>
          <p:nvSpPr>
            <p:cNvPr id="19" name="Flowchart: Card 18"/>
            <p:cNvSpPr/>
            <p:nvPr/>
          </p:nvSpPr>
          <p:spPr bwMode="ltGray">
            <a:xfrm>
              <a:off x="3945458" y="6366938"/>
              <a:ext cx="846667" cy="982133"/>
            </a:xfrm>
            <a:prstGeom prst="flowChartPunchedCard">
              <a:avLst/>
            </a:prstGeom>
            <a:grpFill/>
            <a:ln>
              <a:solidFill>
                <a:srgbClr val="FC9804"/>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r>
                <a:rPr lang="en-US" sz="1200" dirty="0" smtClean="0">
                  <a:solidFill>
                    <a:schemeClr val="bg2">
                      <a:lumMod val="25000"/>
                    </a:schemeClr>
                  </a:solidFill>
                  <a:latin typeface="Gill Sans MT" pitchFamily="34" charset="0"/>
                </a:rPr>
                <a:t>BTS</a:t>
              </a:r>
            </a:p>
            <a:p>
              <a:pPr marL="0" lvl="1" algn="ctr" fontAlgn="base">
                <a:spcBef>
                  <a:spcPct val="0"/>
                </a:spcBef>
                <a:spcAft>
                  <a:spcPct val="0"/>
                </a:spcAft>
                <a:defRPr/>
              </a:pPr>
              <a:r>
                <a:rPr lang="en-US" sz="1200" dirty="0" err="1" smtClean="0">
                  <a:solidFill>
                    <a:schemeClr val="bg2">
                      <a:lumMod val="25000"/>
                    </a:schemeClr>
                  </a:solidFill>
                  <a:latin typeface="Gill Sans MT" pitchFamily="34" charset="0"/>
                </a:rPr>
                <a:t>Msg</a:t>
              </a:r>
              <a:endParaRPr lang="en-US" sz="1200" dirty="0" smtClean="0">
                <a:solidFill>
                  <a:schemeClr val="bg2">
                    <a:lumMod val="25000"/>
                  </a:schemeClr>
                </a:solidFill>
                <a:latin typeface="Gill Sans MT" pitchFamily="34" charset="0"/>
              </a:endParaRPr>
            </a:p>
          </p:txBody>
        </p:sp>
        <p:sp>
          <p:nvSpPr>
            <p:cNvPr id="20" name="Flowchart: Card 19"/>
            <p:cNvSpPr/>
            <p:nvPr/>
          </p:nvSpPr>
          <p:spPr bwMode="ltGray">
            <a:xfrm>
              <a:off x="4097858" y="6519338"/>
              <a:ext cx="846667" cy="982133"/>
            </a:xfrm>
            <a:prstGeom prst="flowChartPunchedCard">
              <a:avLst/>
            </a:prstGeom>
            <a:grpFill/>
            <a:ln>
              <a:solidFill>
                <a:srgbClr val="FC9804"/>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r>
                <a:rPr lang="en-US" sz="1200" dirty="0" smtClean="0">
                  <a:solidFill>
                    <a:schemeClr val="bg2">
                      <a:lumMod val="25000"/>
                    </a:schemeClr>
                  </a:solidFill>
                  <a:latin typeface="Gill Sans MT" pitchFamily="34" charset="0"/>
                </a:rPr>
                <a:t>BTS</a:t>
              </a:r>
            </a:p>
            <a:p>
              <a:pPr marL="0" lvl="1" algn="ctr" fontAlgn="base">
                <a:spcBef>
                  <a:spcPct val="0"/>
                </a:spcBef>
                <a:spcAft>
                  <a:spcPct val="0"/>
                </a:spcAft>
                <a:defRPr/>
              </a:pPr>
              <a:r>
                <a:rPr lang="en-US" sz="1200" dirty="0" err="1" smtClean="0">
                  <a:solidFill>
                    <a:schemeClr val="bg2">
                      <a:lumMod val="25000"/>
                    </a:schemeClr>
                  </a:solidFill>
                  <a:latin typeface="Gill Sans MT" pitchFamily="34" charset="0"/>
                </a:rPr>
                <a:t>Msg</a:t>
              </a:r>
              <a:endParaRPr lang="en-US" sz="1200" dirty="0" smtClean="0">
                <a:solidFill>
                  <a:schemeClr val="bg2">
                    <a:lumMod val="25000"/>
                  </a:schemeClr>
                </a:solidFill>
                <a:latin typeface="Gill Sans MT" pitchFamily="34" charset="0"/>
              </a:endParaRPr>
            </a:p>
          </p:txBody>
        </p:sp>
        <p:sp>
          <p:nvSpPr>
            <p:cNvPr id="21" name="Flowchart: Card 20"/>
            <p:cNvSpPr/>
            <p:nvPr/>
          </p:nvSpPr>
          <p:spPr bwMode="ltGray">
            <a:xfrm>
              <a:off x="4250258" y="6671738"/>
              <a:ext cx="846667" cy="982133"/>
            </a:xfrm>
            <a:prstGeom prst="flowChartPunchedCard">
              <a:avLst/>
            </a:prstGeom>
            <a:grpFill/>
            <a:ln>
              <a:solidFill>
                <a:srgbClr val="FC9804"/>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r>
                <a:rPr lang="en-US" sz="1200" dirty="0" smtClean="0">
                  <a:solidFill>
                    <a:schemeClr val="bg2">
                      <a:lumMod val="25000"/>
                    </a:schemeClr>
                  </a:solidFill>
                  <a:latin typeface="Gill Sans MT" pitchFamily="34" charset="0"/>
                </a:rPr>
                <a:t>BTS</a:t>
              </a:r>
            </a:p>
            <a:p>
              <a:pPr marL="0" lvl="1" algn="ctr" fontAlgn="base">
                <a:spcBef>
                  <a:spcPct val="0"/>
                </a:spcBef>
                <a:spcAft>
                  <a:spcPct val="0"/>
                </a:spcAft>
                <a:defRPr/>
              </a:pPr>
              <a:r>
                <a:rPr lang="en-US" sz="1200" dirty="0" err="1" smtClean="0">
                  <a:solidFill>
                    <a:schemeClr val="bg2">
                      <a:lumMod val="25000"/>
                    </a:schemeClr>
                  </a:solidFill>
                  <a:latin typeface="Gill Sans MT" pitchFamily="34" charset="0"/>
                </a:rPr>
                <a:t>Msg</a:t>
              </a:r>
              <a:endParaRPr lang="en-US" sz="1200" dirty="0" smtClean="0">
                <a:solidFill>
                  <a:schemeClr val="bg2">
                    <a:lumMod val="25000"/>
                  </a:schemeClr>
                </a:solidFill>
                <a:latin typeface="Gill Sans MT" pitchFamily="34" charset="0"/>
              </a:endParaRPr>
            </a:p>
          </p:txBody>
        </p:sp>
      </p:grpSp>
      <p:sp>
        <p:nvSpPr>
          <p:cNvPr id="22" name="Flowchart: Card 21"/>
          <p:cNvSpPr/>
          <p:nvPr/>
        </p:nvSpPr>
        <p:spPr bwMode="ltGray">
          <a:xfrm>
            <a:off x="6650665" y="4653988"/>
            <a:ext cx="769614" cy="538246"/>
          </a:xfrm>
          <a:prstGeom prst="flowChartPunchedCard">
            <a:avLst/>
          </a:prstGeom>
          <a:solidFill>
            <a:srgbClr val="FC9204"/>
          </a:solidFill>
          <a:ln>
            <a:solidFill>
              <a:srgbClr val="FC9804"/>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r>
              <a:rPr lang="en-US" sz="1100" dirty="0" smtClean="0">
                <a:solidFill>
                  <a:schemeClr val="bg2">
                    <a:lumMod val="25000"/>
                  </a:schemeClr>
                </a:solidFill>
                <a:latin typeface="Gill Sans MT" pitchFamily="34" charset="0"/>
              </a:rPr>
              <a:t>Message</a:t>
            </a:r>
          </a:p>
        </p:txBody>
      </p:sp>
      <p:grpSp>
        <p:nvGrpSpPr>
          <p:cNvPr id="23" name="Group 51"/>
          <p:cNvGrpSpPr/>
          <p:nvPr/>
        </p:nvGrpSpPr>
        <p:grpSpPr bwMode="blackWhite">
          <a:xfrm>
            <a:off x="3429000" y="1756662"/>
            <a:ext cx="2209800" cy="1509889"/>
            <a:chOff x="3996267" y="2404533"/>
            <a:chExt cx="2861733" cy="1811867"/>
          </a:xfrm>
        </p:grpSpPr>
        <p:sp>
          <p:nvSpPr>
            <p:cNvPr id="24" name="Rounded Rectangle 23"/>
            <p:cNvSpPr/>
            <p:nvPr/>
          </p:nvSpPr>
          <p:spPr bwMode="blackWhite">
            <a:xfrm>
              <a:off x="3996267" y="2404533"/>
              <a:ext cx="2861733" cy="1811867"/>
            </a:xfrm>
            <a:prstGeom prst="round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r>
                <a:rPr lang="en-US" dirty="0" smtClean="0">
                  <a:solidFill>
                    <a:schemeClr val="bg2">
                      <a:lumMod val="25000"/>
                    </a:schemeClr>
                  </a:solidFill>
                  <a:latin typeface="Gill Sans MT" pitchFamily="34" charset="0"/>
                </a:rPr>
                <a:t>Orchestration</a:t>
              </a:r>
            </a:p>
          </p:txBody>
        </p:sp>
        <p:sp>
          <p:nvSpPr>
            <p:cNvPr id="25" name="Oval 24"/>
            <p:cNvSpPr/>
            <p:nvPr/>
          </p:nvSpPr>
          <p:spPr bwMode="blackWhite">
            <a:xfrm>
              <a:off x="5198533" y="3335867"/>
              <a:ext cx="355600" cy="270933"/>
            </a:xfrm>
            <a:prstGeom prst="ellipse">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endParaRPr lang="en-US" dirty="0" smtClean="0">
                <a:solidFill>
                  <a:schemeClr val="bg2">
                    <a:lumMod val="25000"/>
                  </a:schemeClr>
                </a:solidFill>
                <a:latin typeface="Gill Sans MT" pitchFamily="34" charset="0"/>
              </a:endParaRPr>
            </a:p>
          </p:txBody>
        </p:sp>
        <p:sp>
          <p:nvSpPr>
            <p:cNvPr id="26" name="Flowchart: Decision 25"/>
            <p:cNvSpPr/>
            <p:nvPr/>
          </p:nvSpPr>
          <p:spPr bwMode="blackWhite">
            <a:xfrm>
              <a:off x="5181598" y="3810000"/>
              <a:ext cx="389467" cy="270934"/>
            </a:xfrm>
            <a:prstGeom prst="flowChartDecision">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endParaRPr lang="en-US" dirty="0" smtClean="0">
                <a:solidFill>
                  <a:schemeClr val="bg2">
                    <a:lumMod val="25000"/>
                  </a:schemeClr>
                </a:solidFill>
                <a:latin typeface="Gill Sans MT" pitchFamily="34" charset="0"/>
              </a:endParaRPr>
            </a:p>
          </p:txBody>
        </p:sp>
        <p:sp>
          <p:nvSpPr>
            <p:cNvPr id="27" name="Flowchart: Process 26"/>
            <p:cNvSpPr/>
            <p:nvPr/>
          </p:nvSpPr>
          <p:spPr bwMode="blackWhite">
            <a:xfrm>
              <a:off x="6011333" y="3810000"/>
              <a:ext cx="440267" cy="287867"/>
            </a:xfrm>
            <a:prstGeom prst="flowChartProcess">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endParaRPr lang="en-US" dirty="0" smtClean="0">
                <a:solidFill>
                  <a:schemeClr val="bg2">
                    <a:lumMod val="25000"/>
                  </a:schemeClr>
                </a:solidFill>
                <a:latin typeface="Gill Sans MT" pitchFamily="34" charset="0"/>
              </a:endParaRPr>
            </a:p>
          </p:txBody>
        </p:sp>
        <p:sp>
          <p:nvSpPr>
            <p:cNvPr id="28" name="Flowchart: Process 27"/>
            <p:cNvSpPr/>
            <p:nvPr/>
          </p:nvSpPr>
          <p:spPr bwMode="blackWhite">
            <a:xfrm>
              <a:off x="4318036" y="3793070"/>
              <a:ext cx="440267" cy="287867"/>
            </a:xfrm>
            <a:prstGeom prst="flowChartProcess">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endParaRPr lang="en-US" dirty="0" smtClean="0">
                <a:solidFill>
                  <a:schemeClr val="bg2">
                    <a:lumMod val="25000"/>
                  </a:schemeClr>
                </a:solidFill>
                <a:latin typeface="Gill Sans MT" pitchFamily="34" charset="0"/>
              </a:endParaRPr>
            </a:p>
          </p:txBody>
        </p:sp>
        <p:cxnSp>
          <p:nvCxnSpPr>
            <p:cNvPr id="29" name="Straight Connector 28"/>
            <p:cNvCxnSpPr>
              <a:stCxn id="25" idx="4"/>
              <a:endCxn id="26" idx="0"/>
            </p:cNvCxnSpPr>
            <p:nvPr/>
          </p:nvCxnSpPr>
          <p:spPr bwMode="blackWhite">
            <a:xfrm rot="5400000">
              <a:off x="5274733" y="3708400"/>
              <a:ext cx="203200" cy="1"/>
            </a:xfrm>
            <a:prstGeom prst="lin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cxnSp>
        <p:cxnSp>
          <p:nvCxnSpPr>
            <p:cNvPr id="30" name="Straight Connector 29"/>
            <p:cNvCxnSpPr>
              <a:stCxn id="26" idx="3"/>
              <a:endCxn id="27" idx="1"/>
            </p:cNvCxnSpPr>
            <p:nvPr/>
          </p:nvCxnSpPr>
          <p:spPr bwMode="blackWhite">
            <a:xfrm>
              <a:off x="5571065" y="3945467"/>
              <a:ext cx="440268" cy="8467"/>
            </a:xfrm>
            <a:prstGeom prst="lin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cxnSp>
        <p:cxnSp>
          <p:nvCxnSpPr>
            <p:cNvPr id="31" name="Straight Connector 30"/>
            <p:cNvCxnSpPr>
              <a:stCxn id="28" idx="3"/>
              <a:endCxn id="26" idx="1"/>
            </p:cNvCxnSpPr>
            <p:nvPr/>
          </p:nvCxnSpPr>
          <p:spPr bwMode="blackWhite">
            <a:xfrm>
              <a:off x="4758303" y="3937004"/>
              <a:ext cx="423295" cy="8463"/>
            </a:xfrm>
            <a:prstGeom prst="lin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cxnSp>
      </p:grpSp>
      <p:sp>
        <p:nvSpPr>
          <p:cNvPr id="35" name="Down Arrow 34"/>
          <p:cNvSpPr/>
          <p:nvPr/>
        </p:nvSpPr>
        <p:spPr bwMode="ltGray">
          <a:xfrm>
            <a:off x="4078100" y="3478217"/>
            <a:ext cx="395112" cy="508000"/>
          </a:xfrm>
          <a:prstGeom prst="downArrow">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endParaRPr lang="en-US" dirty="0" smtClean="0">
              <a:solidFill>
                <a:schemeClr val="bg2">
                  <a:lumMod val="25000"/>
                </a:schemeClr>
              </a:solidFill>
              <a:latin typeface="Gill Sans MT" pitchFamily="34" charset="0"/>
            </a:endParaRPr>
          </a:p>
        </p:txBody>
      </p:sp>
      <p:sp>
        <p:nvSpPr>
          <p:cNvPr id="36" name="Down Arrow 35"/>
          <p:cNvSpPr/>
          <p:nvPr/>
        </p:nvSpPr>
        <p:spPr bwMode="ltGray">
          <a:xfrm flipV="1">
            <a:off x="4529649" y="3449998"/>
            <a:ext cx="395112" cy="508000"/>
          </a:xfrm>
          <a:prstGeom prst="downArrow">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endParaRPr lang="en-US" dirty="0" smtClean="0">
              <a:solidFill>
                <a:schemeClr val="bg2">
                  <a:lumMod val="25000"/>
                </a:schemeClr>
              </a:solidFill>
              <a:latin typeface="Gill Sans MT" pitchFamily="34" charset="0"/>
            </a:endParaRPr>
          </a:p>
        </p:txBody>
      </p:sp>
      <p:sp>
        <p:nvSpPr>
          <p:cNvPr id="37" name="Rounded Rectangle 36"/>
          <p:cNvSpPr/>
          <p:nvPr/>
        </p:nvSpPr>
        <p:spPr bwMode="blackWhite">
          <a:xfrm>
            <a:off x="1100667" y="2853547"/>
            <a:ext cx="1947333" cy="1312308"/>
          </a:xfrm>
          <a:prstGeom prst="round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r>
              <a:rPr lang="en-US" dirty="0" smtClean="0">
                <a:solidFill>
                  <a:schemeClr val="bg2">
                    <a:lumMod val="25000"/>
                  </a:schemeClr>
                </a:solidFill>
                <a:latin typeface="Gill Sans MT" pitchFamily="34" charset="0"/>
              </a:rPr>
              <a:t>Receive Pipeline</a:t>
            </a:r>
          </a:p>
        </p:txBody>
      </p:sp>
      <p:sp>
        <p:nvSpPr>
          <p:cNvPr id="39" name="Flowchart: Card 38"/>
          <p:cNvSpPr/>
          <p:nvPr/>
        </p:nvSpPr>
        <p:spPr bwMode="ltGray">
          <a:xfrm>
            <a:off x="4424159" y="4027403"/>
            <a:ext cx="593497" cy="527681"/>
          </a:xfrm>
          <a:prstGeom prst="flowChartPunchedCard">
            <a:avLst/>
          </a:prstGeom>
          <a:solidFill>
            <a:srgbClr val="FC9204"/>
          </a:solidFill>
          <a:ln>
            <a:solidFill>
              <a:srgbClr val="FC9804"/>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lvl="1" algn="ctr" fontAlgn="base">
              <a:spcBef>
                <a:spcPct val="0"/>
              </a:spcBef>
              <a:spcAft>
                <a:spcPct val="0"/>
              </a:spcAft>
              <a:defRPr/>
            </a:pPr>
            <a:r>
              <a:rPr lang="en-US" sz="1100" dirty="0" smtClean="0">
                <a:solidFill>
                  <a:schemeClr val="bg2">
                    <a:lumMod val="25000"/>
                  </a:schemeClr>
                </a:solidFill>
                <a:latin typeface="Gill Sans MT" pitchFamily="34" charset="0"/>
              </a:rPr>
              <a:t>BTS</a:t>
            </a:r>
          </a:p>
          <a:p>
            <a:pPr marL="0" lvl="1" algn="ctr" fontAlgn="base">
              <a:spcBef>
                <a:spcPct val="0"/>
              </a:spcBef>
              <a:spcAft>
                <a:spcPct val="0"/>
              </a:spcAft>
              <a:defRPr/>
            </a:pPr>
            <a:r>
              <a:rPr lang="en-US" sz="1100" dirty="0" err="1" smtClean="0">
                <a:solidFill>
                  <a:schemeClr val="bg2">
                    <a:lumMod val="25000"/>
                  </a:schemeClr>
                </a:solidFill>
                <a:latin typeface="Gill Sans MT" pitchFamily="34" charset="0"/>
              </a:rPr>
              <a:t>Msg</a:t>
            </a:r>
            <a:endParaRPr lang="en-US" sz="1100" dirty="0" smtClean="0">
              <a:solidFill>
                <a:schemeClr val="bg2">
                  <a:lumMod val="25000"/>
                </a:schemeClr>
              </a:solidFill>
              <a:latin typeface="Gill Sans MT" pitchFamily="34" charset="0"/>
            </a:endParaRPr>
          </a:p>
        </p:txBody>
      </p:sp>
      <p:sp>
        <p:nvSpPr>
          <p:cNvPr id="40" name="Bent Arrow 39"/>
          <p:cNvSpPr/>
          <p:nvPr/>
        </p:nvSpPr>
        <p:spPr bwMode="ltGray">
          <a:xfrm rot="16200000" flipV="1">
            <a:off x="4972304" y="2565313"/>
            <a:ext cx="3358978" cy="1543050"/>
          </a:xfrm>
          <a:prstGeom prst="bentArrow">
            <a:avLst>
              <a:gd name="adj1" fmla="val 26001"/>
              <a:gd name="adj2" fmla="val 25000"/>
              <a:gd name="adj3" fmla="val 25000"/>
              <a:gd name="adj4" fmla="val 35341"/>
            </a:avLst>
          </a:prstGeom>
          <a:gradFill flip="none" rotWithShape="1">
            <a:gsLst>
              <a:gs pos="50000">
                <a:srgbClr val="BFBFBF">
                  <a:alpha val="0"/>
                </a:srgbClr>
              </a:gs>
              <a:gs pos="100000">
                <a:srgbClr val="EAEAEA"/>
              </a:gs>
            </a:gsLst>
            <a:lin ang="16800000" scaled="0"/>
            <a:tileRect/>
          </a:gradFill>
          <a:ln cmpd="sng">
            <a:gradFill flip="none" rotWithShape="1">
              <a:gsLst>
                <a:gs pos="0">
                  <a:srgbClr val="BFBFBF">
                    <a:alpha val="0"/>
                  </a:srgbClr>
                </a:gs>
                <a:gs pos="100000">
                  <a:schemeClr val="bg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2">
                  <a:lumMod val="25000"/>
                </a:schemeClr>
              </a:solidFill>
              <a:latin typeface="Gill Sans MT" pitchFamily="34" charset="0"/>
            </a:endParaRPr>
          </a:p>
        </p:txBody>
      </p:sp>
      <p:sp>
        <p:nvSpPr>
          <p:cNvPr id="41" name="Flowchart: Card 40"/>
          <p:cNvSpPr/>
          <p:nvPr/>
        </p:nvSpPr>
        <p:spPr bwMode="ltGray">
          <a:xfrm>
            <a:off x="2928284" y="4160310"/>
            <a:ext cx="593497" cy="527681"/>
          </a:xfrm>
          <a:prstGeom prst="flowChartPunchedCard">
            <a:avLst/>
          </a:prstGeom>
          <a:solidFill>
            <a:srgbClr val="FC9204"/>
          </a:solidFill>
          <a:ln>
            <a:solidFill>
              <a:srgbClr val="FC9804"/>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lvl="1" algn="ctr" fontAlgn="base">
              <a:spcBef>
                <a:spcPct val="0"/>
              </a:spcBef>
              <a:spcAft>
                <a:spcPct val="0"/>
              </a:spcAft>
              <a:defRPr/>
            </a:pPr>
            <a:r>
              <a:rPr lang="en-US" sz="1100" dirty="0" smtClean="0">
                <a:solidFill>
                  <a:schemeClr val="bg2">
                    <a:lumMod val="25000"/>
                  </a:schemeClr>
                </a:solidFill>
                <a:latin typeface="Gill Sans MT" pitchFamily="34" charset="0"/>
              </a:rPr>
              <a:t>BTS</a:t>
            </a:r>
          </a:p>
          <a:p>
            <a:pPr marL="0" lvl="1" algn="ctr" fontAlgn="base">
              <a:spcBef>
                <a:spcPct val="0"/>
              </a:spcBef>
              <a:spcAft>
                <a:spcPct val="0"/>
              </a:spcAft>
              <a:defRPr/>
            </a:pPr>
            <a:r>
              <a:rPr lang="en-US" sz="1100" dirty="0" err="1" smtClean="0">
                <a:solidFill>
                  <a:schemeClr val="bg2">
                    <a:lumMod val="25000"/>
                  </a:schemeClr>
                </a:solidFill>
                <a:latin typeface="Gill Sans MT" pitchFamily="34" charset="0"/>
              </a:rPr>
              <a:t>Msg</a:t>
            </a:r>
            <a:endParaRPr lang="en-US" sz="1100" dirty="0" smtClean="0">
              <a:solidFill>
                <a:schemeClr val="bg2">
                  <a:lumMod val="25000"/>
                </a:schemeClr>
              </a:solidFill>
              <a:latin typeface="Gill Sans MT" pitchFamily="34" charset="0"/>
            </a:endParaRPr>
          </a:p>
        </p:txBody>
      </p:sp>
      <p:sp>
        <p:nvSpPr>
          <p:cNvPr id="42" name="Bent Arrow 41"/>
          <p:cNvSpPr/>
          <p:nvPr/>
        </p:nvSpPr>
        <p:spPr bwMode="ltGray">
          <a:xfrm flipV="1">
            <a:off x="1876755" y="1149883"/>
            <a:ext cx="1283442" cy="3936997"/>
          </a:xfrm>
          <a:prstGeom prst="bentArrow">
            <a:avLst>
              <a:gd name="adj1" fmla="val 35092"/>
              <a:gd name="adj2" fmla="val 25000"/>
              <a:gd name="adj3" fmla="val 25000"/>
              <a:gd name="adj4" fmla="val 43750"/>
            </a:avLst>
          </a:prstGeom>
          <a:gradFill flip="none" rotWithShape="1">
            <a:gsLst>
              <a:gs pos="50000">
                <a:srgbClr val="BFBFBF">
                  <a:alpha val="0"/>
                </a:srgbClr>
              </a:gs>
              <a:gs pos="100000">
                <a:srgbClr val="EAEAEA"/>
              </a:gs>
            </a:gsLst>
            <a:lin ang="16200000" scaled="1"/>
            <a:tileRect/>
          </a:gradFill>
          <a:ln cmpd="sng">
            <a:gradFill flip="none" rotWithShape="1">
              <a:gsLst>
                <a:gs pos="0">
                  <a:srgbClr val="BFBFBF">
                    <a:alpha val="0"/>
                  </a:srgbClr>
                </a:gs>
                <a:gs pos="100000">
                  <a:schemeClr val="bg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2">
                  <a:lumMod val="25000"/>
                </a:schemeClr>
              </a:solidFill>
              <a:latin typeface="Gill Sans MT" pitchFamily="34" charset="0"/>
            </a:endParaRPr>
          </a:p>
        </p:txBody>
      </p:sp>
      <p:sp>
        <p:nvSpPr>
          <p:cNvPr id="43" name="Flowchart: Card 42"/>
          <p:cNvSpPr/>
          <p:nvPr/>
        </p:nvSpPr>
        <p:spPr bwMode="ltGray">
          <a:xfrm>
            <a:off x="3828729" y="2730231"/>
            <a:ext cx="593497" cy="527681"/>
          </a:xfrm>
          <a:prstGeom prst="flowChartPunchedCard">
            <a:avLst/>
          </a:prstGeom>
          <a:solidFill>
            <a:srgbClr val="FC9204"/>
          </a:solidFill>
          <a:ln>
            <a:solidFill>
              <a:srgbClr val="FC9804"/>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lvl="1" algn="ctr" fontAlgn="base">
              <a:spcBef>
                <a:spcPct val="0"/>
              </a:spcBef>
              <a:spcAft>
                <a:spcPct val="0"/>
              </a:spcAft>
              <a:defRPr/>
            </a:pPr>
            <a:r>
              <a:rPr lang="en-US" sz="1100" dirty="0" smtClean="0">
                <a:solidFill>
                  <a:schemeClr val="bg2">
                    <a:lumMod val="25000"/>
                  </a:schemeClr>
                </a:solidFill>
                <a:latin typeface="Gill Sans MT" pitchFamily="34" charset="0"/>
              </a:rPr>
              <a:t>BTS</a:t>
            </a:r>
          </a:p>
          <a:p>
            <a:pPr marL="0" lvl="1" algn="ctr" fontAlgn="base">
              <a:spcBef>
                <a:spcPct val="0"/>
              </a:spcBef>
              <a:spcAft>
                <a:spcPct val="0"/>
              </a:spcAft>
              <a:defRPr/>
            </a:pPr>
            <a:r>
              <a:rPr lang="en-US" sz="1100" dirty="0" err="1" smtClean="0">
                <a:solidFill>
                  <a:schemeClr val="bg2">
                    <a:lumMod val="25000"/>
                  </a:schemeClr>
                </a:solidFill>
                <a:latin typeface="Gill Sans MT" pitchFamily="34" charset="0"/>
              </a:rPr>
              <a:t>Msg</a:t>
            </a:r>
            <a:endParaRPr lang="en-US" sz="1100" dirty="0" smtClean="0">
              <a:solidFill>
                <a:schemeClr val="bg2">
                  <a:lumMod val="25000"/>
                </a:schemeClr>
              </a:solidFill>
              <a:latin typeface="Gill Sans MT" pitchFamily="34" charset="0"/>
            </a:endParaRPr>
          </a:p>
        </p:txBody>
      </p:sp>
      <p:pic>
        <p:nvPicPr>
          <p:cNvPr id="44" name="Picture 4" descr="D:\Pennie's documents\Images for TechEd06\Hardware_Imagery\barrel yellow data storage.png"/>
          <p:cNvPicPr>
            <a:picLocks noChangeAspect="1" noChangeArrowheads="1"/>
          </p:cNvPicPr>
          <p:nvPr/>
        </p:nvPicPr>
        <p:blipFill>
          <a:blip r:embed="rId4" cstate="print"/>
          <a:srcRect/>
          <a:stretch>
            <a:fillRect/>
          </a:stretch>
        </p:blipFill>
        <p:spPr bwMode="ltGray">
          <a:xfrm>
            <a:off x="6602822" y="3250240"/>
            <a:ext cx="850605" cy="908552"/>
          </a:xfrm>
          <a:prstGeom prst="rect">
            <a:avLst/>
          </a:prstGeom>
          <a:noFill/>
        </p:spPr>
      </p:pic>
      <p:sp>
        <p:nvSpPr>
          <p:cNvPr id="45" name="Flowchart: Card 44"/>
          <p:cNvSpPr/>
          <p:nvPr/>
        </p:nvSpPr>
        <p:spPr bwMode="ltGray">
          <a:xfrm>
            <a:off x="1735766" y="985754"/>
            <a:ext cx="790575" cy="538246"/>
          </a:xfrm>
          <a:prstGeom prst="flowChartPunchedCard">
            <a:avLst/>
          </a:prstGeom>
          <a:solidFill>
            <a:srgbClr val="FC9204"/>
          </a:solidFill>
          <a:ln>
            <a:solidFill>
              <a:srgbClr val="FC9804"/>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fontAlgn="base">
              <a:spcBef>
                <a:spcPct val="0"/>
              </a:spcBef>
              <a:spcAft>
                <a:spcPct val="0"/>
              </a:spcAft>
              <a:defRPr/>
            </a:pPr>
            <a:r>
              <a:rPr lang="en-US" sz="1100" dirty="0" smtClean="0">
                <a:solidFill>
                  <a:schemeClr val="bg2">
                    <a:lumMod val="25000"/>
                  </a:schemeClr>
                </a:solidFill>
                <a:latin typeface="Gill Sans MT" pitchFamily="34" charset="0"/>
              </a:rPr>
              <a:t>Message</a:t>
            </a:r>
          </a:p>
        </p:txBody>
      </p:sp>
      <p:grpSp>
        <p:nvGrpSpPr>
          <p:cNvPr id="46" name="Group 45"/>
          <p:cNvGrpSpPr/>
          <p:nvPr/>
        </p:nvGrpSpPr>
        <p:grpSpPr>
          <a:xfrm>
            <a:off x="1658680" y="3186443"/>
            <a:ext cx="903766" cy="1024050"/>
            <a:chOff x="1679946" y="3186443"/>
            <a:chExt cx="850605" cy="1185000"/>
          </a:xfrm>
        </p:grpSpPr>
        <p:pic>
          <p:nvPicPr>
            <p:cNvPr id="47" name="Picture 4" descr="D:\Pennie's documents\Images for TechEd06\Hardware_Imagery\barrel yellow data storage.png"/>
            <p:cNvPicPr>
              <a:picLocks noChangeAspect="1" noChangeArrowheads="1"/>
            </p:cNvPicPr>
            <p:nvPr/>
          </p:nvPicPr>
          <p:blipFill>
            <a:blip r:embed="rId4" cstate="print"/>
            <a:srcRect/>
            <a:stretch>
              <a:fillRect/>
            </a:stretch>
          </p:blipFill>
          <p:spPr bwMode="ltGray">
            <a:xfrm>
              <a:off x="1679946" y="3462891"/>
              <a:ext cx="850605" cy="908552"/>
            </a:xfrm>
            <a:prstGeom prst="rect">
              <a:avLst/>
            </a:prstGeom>
            <a:noFill/>
          </p:spPr>
        </p:pic>
        <p:pic>
          <p:nvPicPr>
            <p:cNvPr id="48" name="Picture 4" descr="D:\Pennie's documents\Images for TechEd06\Hardware_Imagery\barrel yellow data storage.png"/>
            <p:cNvPicPr>
              <a:picLocks noChangeAspect="1" noChangeArrowheads="1"/>
            </p:cNvPicPr>
            <p:nvPr/>
          </p:nvPicPr>
          <p:blipFill>
            <a:blip r:embed="rId4" cstate="print"/>
            <a:srcRect/>
            <a:stretch>
              <a:fillRect/>
            </a:stretch>
          </p:blipFill>
          <p:spPr bwMode="ltGray">
            <a:xfrm>
              <a:off x="1679946" y="3186443"/>
              <a:ext cx="850605" cy="908552"/>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42" presetClass="path" presetSubtype="0" accel="50000" decel="50000" fill="hold" grpId="0" nodeType="afterEffect">
                                  <p:stCondLst>
                                    <p:cond delay="0"/>
                                  </p:stCondLst>
                                  <p:childTnLst>
                                    <p:animMotion origin="layout" path="M -4.44444E-6 2.77556E-17 L -0.00347 0.48218 " pathEditMode="relative" rAng="0" ptsTypes="AA">
                                      <p:cBhvr>
                                        <p:cTn id="14" dur="2000" fill="hold"/>
                                        <p:tgtEl>
                                          <p:spTgt spid="45"/>
                                        </p:tgtEl>
                                        <p:attrNameLst>
                                          <p:attrName>ppt_x</p:attrName>
                                          <p:attrName>ppt_y</p:attrName>
                                        </p:attrNameLst>
                                      </p:cBhvr>
                                      <p:rCtr x="-2" y="241"/>
                                    </p:animMotion>
                                  </p:childTnLst>
                                </p:cTn>
                              </p:par>
                            </p:childTnLst>
                          </p:cTn>
                        </p:par>
                        <p:par>
                          <p:cTn id="15" fill="hold">
                            <p:stCondLst>
                              <p:cond delay="3000"/>
                            </p:stCondLst>
                            <p:childTnLst>
                              <p:par>
                                <p:cTn id="16" presetID="9" presetClass="exit" presetSubtype="0" fill="hold" grpId="2" nodeType="afterEffect">
                                  <p:stCondLst>
                                    <p:cond delay="0"/>
                                  </p:stCondLst>
                                  <p:childTnLst>
                                    <p:animEffect transition="out" filter="dissolve">
                                      <p:cBhvr>
                                        <p:cTn id="17" dur="500"/>
                                        <p:tgtEl>
                                          <p:spTgt spid="45"/>
                                        </p:tgtEl>
                                      </p:cBhvr>
                                    </p:animEffect>
                                    <p:set>
                                      <p:cBhvr>
                                        <p:cTn id="18" dur="1" fill="hold">
                                          <p:stCondLst>
                                            <p:cond delay="499"/>
                                          </p:stCondLst>
                                        </p:cTn>
                                        <p:tgtEl>
                                          <p:spTgt spid="45"/>
                                        </p:tgtEl>
                                        <p:attrNameLst>
                                          <p:attrName>style.visibility</p:attrName>
                                        </p:attrNameLst>
                                      </p:cBhvr>
                                      <p:to>
                                        <p:strVal val="hidden"/>
                                      </p:to>
                                    </p:set>
                                  </p:childTnLst>
                                </p:cTn>
                              </p:par>
                            </p:childTnLst>
                          </p:cTn>
                        </p:par>
                        <p:par>
                          <p:cTn id="19" fill="hold">
                            <p:stCondLst>
                              <p:cond delay="3500"/>
                            </p:stCondLst>
                            <p:childTnLst>
                              <p:par>
                                <p:cTn id="20" presetID="9" presetClass="entr" presetSubtype="0" fill="hold" grpId="1"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0" nodeType="clickEffect">
                                  <p:stCondLst>
                                    <p:cond delay="0"/>
                                  </p:stCondLst>
                                  <p:childTnLst>
                                    <p:animEffect transition="out" filter="dissolve">
                                      <p:cBhvr>
                                        <p:cTn id="30" dur="500"/>
                                        <p:tgtEl>
                                          <p:spTgt spid="41"/>
                                        </p:tgtEl>
                                      </p:cBhvr>
                                    </p:animEffect>
                                    <p:set>
                                      <p:cBhvr>
                                        <p:cTn id="31" dur="1" fill="hold">
                                          <p:stCondLst>
                                            <p:cond delay="499"/>
                                          </p:stCondLst>
                                        </p:cTn>
                                        <p:tgtEl>
                                          <p:spTgt spid="41"/>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18"/>
                                        </p:tgtEl>
                                      </p:cBhvr>
                                    </p:animEffect>
                                    <p:set>
                                      <p:cBhvr>
                                        <p:cTn id="34" dur="1" fill="hold">
                                          <p:stCondLst>
                                            <p:cond delay="499"/>
                                          </p:stCondLst>
                                        </p:cTn>
                                        <p:tgtEl>
                                          <p:spTgt spid="18"/>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1"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dissolve">
                                      <p:cBhvr>
                                        <p:cTn id="38" dur="500"/>
                                        <p:tgtEl>
                                          <p:spTgt spid="39"/>
                                        </p:tgtEl>
                                      </p:cBhvr>
                                    </p:animEffect>
                                  </p:childTnLst>
                                </p:cTn>
                              </p:par>
                            </p:childTnLst>
                          </p:cTn>
                        </p:par>
                        <p:par>
                          <p:cTn id="39" fill="hold">
                            <p:stCondLst>
                              <p:cond delay="1000"/>
                            </p:stCondLst>
                            <p:childTnLst>
                              <p:par>
                                <p:cTn id="40" presetID="64" presetClass="path" presetSubtype="0" accel="50000" decel="50000" fill="hold" grpId="0" nodeType="afterEffect">
                                  <p:stCondLst>
                                    <p:cond delay="0"/>
                                  </p:stCondLst>
                                  <p:childTnLst>
                                    <p:animMotion origin="layout" path="M -4.72222E-6 -4.44444E-6 L -0.00121 -0.23425 " pathEditMode="relative" rAng="0" ptsTypes="AA">
                                      <p:cBhvr>
                                        <p:cTn id="41" dur="2000" fill="hold"/>
                                        <p:tgtEl>
                                          <p:spTgt spid="39"/>
                                        </p:tgtEl>
                                        <p:attrNameLst>
                                          <p:attrName>ppt_x</p:attrName>
                                          <p:attrName>ppt_y</p:attrName>
                                        </p:attrNameLst>
                                      </p:cBhvr>
                                      <p:rCtr x="-1" y="-117"/>
                                    </p:animMotion>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dissolve">
                                      <p:cBhvr>
                                        <p:cTn id="49" dur="500"/>
                                        <p:tgtEl>
                                          <p:spTgt spid="43"/>
                                        </p:tgtEl>
                                      </p:cBhvr>
                                    </p:animEffect>
                                  </p:childTnLst>
                                </p:cTn>
                              </p:par>
                              <p:par>
                                <p:cTn id="50" presetID="9" presetClass="exit" presetSubtype="0" fill="hold" grpId="2" nodeType="withEffect">
                                  <p:stCondLst>
                                    <p:cond delay="0"/>
                                  </p:stCondLst>
                                  <p:childTnLst>
                                    <p:animEffect transition="out" filter="dissolv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childTnLst>
                          </p:cTn>
                        </p:par>
                        <p:par>
                          <p:cTn id="53" fill="hold">
                            <p:stCondLst>
                              <p:cond delay="500"/>
                            </p:stCondLst>
                            <p:childTnLst>
                              <p:par>
                                <p:cTn id="54" presetID="42" presetClass="path" presetSubtype="0" accel="50000" decel="50000" fill="hold" nodeType="afterEffect">
                                  <p:stCondLst>
                                    <p:cond delay="0"/>
                                  </p:stCondLst>
                                  <p:childTnLst>
                                    <p:animMotion origin="layout" path="M 4.72222E-6 -4.07407E-6 L 4.72222E-6 0.18612 " pathEditMode="relative" rAng="0" ptsTypes="AA">
                                      <p:cBhvr>
                                        <p:cTn id="55" dur="2000" fill="hold"/>
                                        <p:tgtEl>
                                          <p:spTgt spid="43"/>
                                        </p:tgtEl>
                                        <p:attrNameLst>
                                          <p:attrName>ppt_x</p:attrName>
                                          <p:attrName>ppt_y</p:attrName>
                                        </p:attrNameLst>
                                      </p:cBhvr>
                                      <p:rCtr x="0" y="93"/>
                                    </p:animMotion>
                                  </p:childTnLst>
                                </p:cTn>
                              </p:par>
                              <p:par>
                                <p:cTn id="56" presetID="10"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9" presetClass="exit" presetSubtype="0" fill="hold" nodeType="withEffect">
                                  <p:stCondLst>
                                    <p:cond delay="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64" presetClass="path" presetSubtype="0" accel="50000" decel="50000" fill="hold" grpId="1" nodeType="clickEffect">
                                  <p:stCondLst>
                                    <p:cond delay="0"/>
                                  </p:stCondLst>
                                  <p:childTnLst>
                                    <p:animMotion origin="layout" path="M -8.33333E-7 -4.07407E-6 L -8.33333E-7 -0.54282 " pathEditMode="relative" rAng="0" ptsTypes="AA">
                                      <p:cBhvr>
                                        <p:cTn id="70" dur="2000" fill="hold"/>
                                        <p:tgtEl>
                                          <p:spTgt spid="22"/>
                                        </p:tgtEl>
                                        <p:attrNameLst>
                                          <p:attrName>ppt_x</p:attrName>
                                          <p:attrName>ppt_y</p:attrName>
                                        </p:attrNameLst>
                                      </p:cBhvr>
                                      <p:rCtr x="0" y="-272"/>
                                    </p:animMotion>
                                  </p:childTnLst>
                                </p:cTn>
                              </p:par>
                              <p:par>
                                <p:cTn id="71" presetID="22" presetClass="entr" presetSubtype="4"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ipe(down)">
                                      <p:cBhvr>
                                        <p:cTn id="7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6" grpId="0" animBg="1"/>
      <p:bldP spid="39" grpId="0" animBg="1"/>
      <p:bldP spid="39" grpId="1" animBg="1"/>
      <p:bldP spid="39" grpId="2" animBg="1"/>
      <p:bldP spid="40" grpId="0" animBg="1"/>
      <p:bldP spid="41" grpId="0" animBg="1"/>
      <p:bldP spid="41" grpId="1" animBg="1"/>
      <p:bldP spid="42" grpId="0" animBg="1"/>
      <p:bldP spid="45" grpId="0" animBg="1"/>
      <p:bldP spid="45" grpId="1" animBg="1"/>
      <p:bldP spid="45"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err="1" smtClean="0">
                <a:solidFill>
                  <a:schemeClr val="bg1"/>
                </a:solidFill>
                <a:latin typeface="Gill Sans MT" pitchFamily="34" charset="0"/>
              </a:rPr>
              <a:t>Receive</a:t>
            </a:r>
            <a:r>
              <a:rPr lang="pt-PT" sz="3600" i="1" dirty="0" smtClean="0">
                <a:solidFill>
                  <a:schemeClr val="bg1"/>
                </a:solidFill>
                <a:latin typeface="Gill Sans MT" pitchFamily="34" charset="0"/>
              </a:rPr>
              <a:t> Pipeline</a:t>
            </a: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pic>
        <p:nvPicPr>
          <p:cNvPr id="46" name="Picture 2"/>
          <p:cNvPicPr>
            <a:picLocks noChangeAspect="1" noChangeArrowheads="1"/>
          </p:cNvPicPr>
          <p:nvPr/>
        </p:nvPicPr>
        <p:blipFill>
          <a:blip r:embed="rId5" cstate="print"/>
          <a:srcRect/>
          <a:stretch>
            <a:fillRect/>
          </a:stretch>
        </p:blipFill>
        <p:spPr bwMode="auto">
          <a:xfrm>
            <a:off x="762000" y="1597025"/>
            <a:ext cx="7124700" cy="4346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14" name="Rectangle 13"/>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11" name="TextBox 10"/>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err="1" smtClean="0">
                <a:solidFill>
                  <a:schemeClr val="bg1"/>
                </a:solidFill>
                <a:latin typeface="Gill Sans MT" pitchFamily="34" charset="0"/>
              </a:rPr>
              <a:t>Introduction</a:t>
            </a:r>
            <a:endParaRPr lang="pt-PT" sz="3600" i="1" dirty="0" smtClean="0">
              <a:solidFill>
                <a:schemeClr val="bg1"/>
              </a:solidFill>
              <a:latin typeface="Gill Sans MT" pitchFamily="34" charset="0"/>
            </a:endParaRPr>
          </a:p>
        </p:txBody>
      </p:sp>
      <p:sp>
        <p:nvSpPr>
          <p:cNvPr id="22" name="Arc 21"/>
          <p:cNvSpPr/>
          <p:nvPr/>
        </p:nvSpPr>
        <p:spPr>
          <a:xfrm>
            <a:off x="-3429001" y="1"/>
            <a:ext cx="6858002" cy="6858000"/>
          </a:xfrm>
          <a:prstGeom prst="arc">
            <a:avLst>
              <a:gd name="adj1" fmla="val 16200000"/>
              <a:gd name="adj2" fmla="val 5370932"/>
            </a:avLst>
          </a:prstGeom>
          <a:solidFill>
            <a:srgbClr val="F6C389"/>
          </a:solidFill>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3" name="TextBox 22"/>
          <p:cNvSpPr txBox="1"/>
          <p:nvPr/>
        </p:nvSpPr>
        <p:spPr>
          <a:xfrm flipH="1">
            <a:off x="3357552" y="1214422"/>
            <a:ext cx="5572165" cy="1015663"/>
          </a:xfrm>
          <a:prstGeom prst="rect">
            <a:avLst/>
          </a:prstGeom>
          <a:noFill/>
        </p:spPr>
        <p:txBody>
          <a:bodyPr wrap="square" rtlCol="0">
            <a:spAutoFit/>
          </a:bodyPr>
          <a:lstStyle/>
          <a:p>
            <a:r>
              <a:rPr lang="en-US" sz="2000" dirty="0" smtClean="0">
                <a:solidFill>
                  <a:schemeClr val="bg1"/>
                </a:solidFill>
                <a:latin typeface="Gill Sans MT" pitchFamily="34" charset="0"/>
              </a:rPr>
              <a:t>The growing needs for information availability and accessibility present new challenges for application development.</a:t>
            </a:r>
            <a:endParaRPr lang="en-US" sz="2000" dirty="0">
              <a:solidFill>
                <a:prstClr val="black">
                  <a:lumMod val="50000"/>
                  <a:lumOff val="50000"/>
                </a:prstClr>
              </a:solidFill>
              <a:latin typeface="Corbel" pitchFamily="34" charset="0"/>
            </a:endParaRPr>
          </a:p>
        </p:txBody>
      </p:sp>
      <p:sp>
        <p:nvSpPr>
          <p:cNvPr id="24" name="TextBox 23"/>
          <p:cNvSpPr txBox="1"/>
          <p:nvPr/>
        </p:nvSpPr>
        <p:spPr>
          <a:xfrm flipH="1">
            <a:off x="3627911" y="2500306"/>
            <a:ext cx="5230368" cy="707886"/>
          </a:xfrm>
          <a:prstGeom prst="rect">
            <a:avLst/>
          </a:prstGeom>
          <a:noFill/>
        </p:spPr>
        <p:txBody>
          <a:bodyPr wrap="square" rtlCol="0">
            <a:spAutoFit/>
          </a:bodyPr>
          <a:lstStyle/>
          <a:p>
            <a:r>
              <a:rPr lang="en-US" sz="2000" dirty="0" smtClean="0">
                <a:solidFill>
                  <a:schemeClr val="bg1"/>
                </a:solidFill>
                <a:latin typeface="Gill Sans MT" pitchFamily="34" charset="0"/>
              </a:rPr>
              <a:t>Stand-alone applications cannot fulfill the growing needs anymore</a:t>
            </a:r>
            <a:endParaRPr lang="en-US" sz="2000" dirty="0">
              <a:solidFill>
                <a:prstClr val="black">
                  <a:lumMod val="50000"/>
                  <a:lumOff val="50000"/>
                </a:prstClr>
              </a:solidFill>
              <a:latin typeface="Corbel" pitchFamily="34" charset="0"/>
            </a:endParaRPr>
          </a:p>
        </p:txBody>
      </p:sp>
      <p:sp>
        <p:nvSpPr>
          <p:cNvPr id="25" name="TextBox 24"/>
          <p:cNvSpPr txBox="1"/>
          <p:nvPr/>
        </p:nvSpPr>
        <p:spPr>
          <a:xfrm flipH="1">
            <a:off x="3627911" y="3786190"/>
            <a:ext cx="5301806" cy="553998"/>
          </a:xfrm>
          <a:prstGeom prst="rect">
            <a:avLst/>
          </a:prstGeom>
          <a:noFill/>
        </p:spPr>
        <p:txBody>
          <a:bodyPr wrap="square" rtlCol="0">
            <a:spAutoFit/>
          </a:bodyPr>
          <a:lstStyle/>
          <a:p>
            <a:pPr algn="just">
              <a:lnSpc>
                <a:spcPct val="150000"/>
              </a:lnSpc>
              <a:spcBef>
                <a:spcPct val="0"/>
              </a:spcBef>
              <a:buNone/>
            </a:pPr>
            <a:r>
              <a:rPr lang="en-US" sz="2000" dirty="0" smtClean="0">
                <a:solidFill>
                  <a:schemeClr val="bg1"/>
                </a:solidFill>
                <a:latin typeface="Gill Sans MT" pitchFamily="34" charset="0"/>
              </a:rPr>
              <a:t>Integrating applications is a difficult task. </a:t>
            </a:r>
          </a:p>
        </p:txBody>
      </p:sp>
      <p:sp>
        <p:nvSpPr>
          <p:cNvPr id="26" name="TextBox 25"/>
          <p:cNvSpPr txBox="1"/>
          <p:nvPr/>
        </p:nvSpPr>
        <p:spPr>
          <a:xfrm flipH="1">
            <a:off x="3193471" y="4929198"/>
            <a:ext cx="5736246" cy="1323439"/>
          </a:xfrm>
          <a:prstGeom prst="rect">
            <a:avLst/>
          </a:prstGeom>
          <a:noFill/>
        </p:spPr>
        <p:txBody>
          <a:bodyPr wrap="square" rtlCol="0">
            <a:spAutoFit/>
          </a:bodyPr>
          <a:lstStyle/>
          <a:p>
            <a:pPr algn="just">
              <a:spcBef>
                <a:spcPct val="0"/>
              </a:spcBef>
            </a:pPr>
            <a:r>
              <a:rPr lang="en-US" sz="2000" dirty="0" smtClean="0">
                <a:solidFill>
                  <a:schemeClr val="bg1"/>
                </a:solidFill>
                <a:latin typeface="Gill Sans MT" pitchFamily="34" charset="0"/>
              </a:rPr>
              <a:t>Ideally, a well-integrated system should offer end-to-end support for business processes with instant access to information, no matter which part of the system is used .</a:t>
            </a:r>
            <a:endParaRPr lang="pt-PT" sz="2000" dirty="0" smtClean="0">
              <a:solidFill>
                <a:schemeClr val="bg1"/>
              </a:solidFill>
              <a:latin typeface="Gill Sans MT" pitchFamily="34" charset="0"/>
            </a:endParaRPr>
          </a:p>
        </p:txBody>
      </p:sp>
      <p:sp>
        <p:nvSpPr>
          <p:cNvPr id="27" name="Oval 26"/>
          <p:cNvSpPr/>
          <p:nvPr/>
        </p:nvSpPr>
        <p:spPr>
          <a:xfrm>
            <a:off x="2721676" y="1370363"/>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3220192" y="2638879"/>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3222174" y="3907395"/>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2733551" y="5175910"/>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Arc 30"/>
          <p:cNvSpPr/>
          <p:nvPr/>
        </p:nvSpPr>
        <p:spPr>
          <a:xfrm>
            <a:off x="-1524000" y="1905000"/>
            <a:ext cx="3048000" cy="3048000"/>
          </a:xfrm>
          <a:prstGeom prst="arc">
            <a:avLst>
              <a:gd name="adj1" fmla="val 16200000"/>
              <a:gd name="adj2" fmla="val 5359794"/>
            </a:avLst>
          </a:prstGeom>
          <a:solidFill>
            <a:srgbClr val="EE9B3A"/>
          </a:solidFill>
          <a:ln>
            <a:noFill/>
          </a:ln>
          <a:effectLst>
            <a:innerShdw blurRad="304800" dist="50800" dir="189000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5"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7"/>
                                        </p:tgtEl>
                                        <p:attrNameLst>
                                          <p:attrName>fillcolor</p:attrName>
                                        </p:attrNameLst>
                                      </p:cBhvr>
                                      <p:to>
                                        <a:srgbClr val="E97315"/>
                                      </p:to>
                                    </p:animClr>
                                    <p:set>
                                      <p:cBhvr>
                                        <p:cTn id="7" dur="500" fill="hold"/>
                                        <p:tgtEl>
                                          <p:spTgt spid="27"/>
                                        </p:tgtEl>
                                        <p:attrNameLst>
                                          <p:attrName>fill.type</p:attrName>
                                        </p:attrNameLst>
                                      </p:cBhvr>
                                      <p:to>
                                        <p:strVal val="solid"/>
                                      </p:to>
                                    </p:set>
                                    <p:set>
                                      <p:cBhvr>
                                        <p:cTn id="8" dur="500" fill="hold"/>
                                        <p:tgtEl>
                                          <p:spTgt spid="27"/>
                                        </p:tgtEl>
                                        <p:attrNameLst>
                                          <p:attrName>fill.on</p:attrName>
                                        </p:attrNameLst>
                                      </p:cBhvr>
                                      <p:to>
                                        <p:strVal val="true"/>
                                      </p:to>
                                    </p:set>
                                  </p:childTnLst>
                                </p:cTn>
                              </p:par>
                              <p:par>
                                <p:cTn id="9" presetID="10"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nodeType="clickEffect">
                                  <p:stCondLst>
                                    <p:cond delay="0"/>
                                  </p:stCondLst>
                                  <p:childTnLst>
                                    <p:animClr clrSpc="rgb" dir="cw">
                                      <p:cBhvr>
                                        <p:cTn id="15" dur="500" fill="hold"/>
                                        <p:tgtEl>
                                          <p:spTgt spid="28"/>
                                        </p:tgtEl>
                                        <p:attrNameLst>
                                          <p:attrName>fillcolor</p:attrName>
                                        </p:attrNameLst>
                                      </p:cBhvr>
                                      <p:to>
                                        <a:srgbClr val="E97315"/>
                                      </p:to>
                                    </p:animClr>
                                    <p:set>
                                      <p:cBhvr>
                                        <p:cTn id="16" dur="500" fill="hold"/>
                                        <p:tgtEl>
                                          <p:spTgt spid="28"/>
                                        </p:tgtEl>
                                        <p:attrNameLst>
                                          <p:attrName>fill.type</p:attrName>
                                        </p:attrNameLst>
                                      </p:cBhvr>
                                      <p:to>
                                        <p:strVal val="solid"/>
                                      </p:to>
                                    </p:set>
                                    <p:set>
                                      <p:cBhvr>
                                        <p:cTn id="17" dur="500" fill="hold"/>
                                        <p:tgtEl>
                                          <p:spTgt spid="28"/>
                                        </p:tgtEl>
                                        <p:attrNameLst>
                                          <p:attrName>fill.on</p:attrName>
                                        </p:attrNameLst>
                                      </p:cBhvr>
                                      <p:to>
                                        <p:strVal val="true"/>
                                      </p:to>
                                    </p:se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500" fill="hold"/>
                                        <p:tgtEl>
                                          <p:spTgt spid="29"/>
                                        </p:tgtEl>
                                        <p:attrNameLst>
                                          <p:attrName>fillcolor</p:attrName>
                                        </p:attrNameLst>
                                      </p:cBhvr>
                                      <p:to>
                                        <a:srgbClr val="E97315"/>
                                      </p:to>
                                    </p:animClr>
                                    <p:set>
                                      <p:cBhvr>
                                        <p:cTn id="25" dur="500" fill="hold"/>
                                        <p:tgtEl>
                                          <p:spTgt spid="29"/>
                                        </p:tgtEl>
                                        <p:attrNameLst>
                                          <p:attrName>fill.type</p:attrName>
                                        </p:attrNameLst>
                                      </p:cBhvr>
                                      <p:to>
                                        <p:strVal val="solid"/>
                                      </p:to>
                                    </p:set>
                                    <p:set>
                                      <p:cBhvr>
                                        <p:cTn id="26" dur="500" fill="hold"/>
                                        <p:tgtEl>
                                          <p:spTgt spid="29"/>
                                        </p:tgtEl>
                                        <p:attrNameLst>
                                          <p:attrName>fill.on</p:attrName>
                                        </p:attrNameLst>
                                      </p:cBhvr>
                                      <p:to>
                                        <p:strVal val="true"/>
                                      </p:to>
                                    </p:se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mph" presetSubtype="2" fill="hold" nodeType="clickEffect">
                                  <p:stCondLst>
                                    <p:cond delay="0"/>
                                  </p:stCondLst>
                                  <p:childTnLst>
                                    <p:animClr clrSpc="rgb" dir="cw">
                                      <p:cBhvr>
                                        <p:cTn id="33" dur="500" fill="hold"/>
                                        <p:tgtEl>
                                          <p:spTgt spid="30"/>
                                        </p:tgtEl>
                                        <p:attrNameLst>
                                          <p:attrName>fillcolor</p:attrName>
                                        </p:attrNameLst>
                                      </p:cBhvr>
                                      <p:to>
                                        <a:srgbClr val="E97315"/>
                                      </p:to>
                                    </p:animClr>
                                    <p:set>
                                      <p:cBhvr>
                                        <p:cTn id="34" dur="500" fill="hold"/>
                                        <p:tgtEl>
                                          <p:spTgt spid="30"/>
                                        </p:tgtEl>
                                        <p:attrNameLst>
                                          <p:attrName>fill.type</p:attrName>
                                        </p:attrNameLst>
                                      </p:cBhvr>
                                      <p:to>
                                        <p:strVal val="solid"/>
                                      </p:to>
                                    </p:set>
                                    <p:set>
                                      <p:cBhvr>
                                        <p:cTn id="35" dur="500" fill="hold"/>
                                        <p:tgtEl>
                                          <p:spTgt spid="30"/>
                                        </p:tgtEl>
                                        <p:attrNameLst>
                                          <p:attrName>fill.on</p:attrName>
                                        </p:attrNameLst>
                                      </p:cBhvr>
                                      <p:to>
                                        <p:strVal val="true"/>
                                      </p:to>
                                    </p:se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TS 2006 R2 Runtime Architecrue2.JPG"/>
          <p:cNvPicPr>
            <a:picLocks noChangeAspect="1"/>
          </p:cNvPicPr>
          <p:nvPr/>
        </p:nvPicPr>
        <p:blipFill>
          <a:blip r:embed="rId2" cstate="print"/>
          <a:stretch>
            <a:fillRect/>
          </a:stretch>
        </p:blipFill>
        <p:spPr>
          <a:xfrm>
            <a:off x="154012" y="0"/>
            <a:ext cx="8835976" cy="6858000"/>
          </a:xfrm>
          <a:prstGeom prst="rect">
            <a:avLst/>
          </a:prstGeom>
        </p:spPr>
      </p:pic>
      <p:sp>
        <p:nvSpPr>
          <p:cNvPr id="8" name="Rectangle 7"/>
          <p:cNvSpPr/>
          <p:nvPr/>
        </p:nvSpPr>
        <p:spPr>
          <a:xfrm>
            <a:off x="1635724" y="1284907"/>
            <a:ext cx="1284897" cy="1048717"/>
          </a:xfrm>
          <a:prstGeom prst="rect">
            <a:avLst/>
          </a:prstGeom>
          <a:gradFill flip="none" rotWithShape="1">
            <a:gsLst>
              <a:gs pos="0">
                <a:srgbClr val="BFBFBF">
                  <a:alpha val="50000"/>
                </a:srgbClr>
              </a:gs>
              <a:gs pos="100000">
                <a:srgbClr val="EAEAEA"/>
              </a:gs>
            </a:gsLst>
            <a:lin ang="16200000" scaled="1"/>
            <a:tileRect/>
          </a:gra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RFID</a:t>
            </a:r>
            <a:endParaRPr lang="en-US" sz="2000" dirty="0">
              <a:solidFill>
                <a:schemeClr val="bg2">
                  <a:lumMod val="25000"/>
                </a:schemeClr>
              </a:solidFill>
              <a:latin typeface="Gill Sans MT" pitchFamily="34" charset="0"/>
            </a:endParaRPr>
          </a:p>
        </p:txBody>
      </p:sp>
      <p:sp>
        <p:nvSpPr>
          <p:cNvPr id="9" name="Rectangle 8"/>
          <p:cNvSpPr/>
          <p:nvPr/>
        </p:nvSpPr>
        <p:spPr>
          <a:xfrm>
            <a:off x="3398292" y="1282890"/>
            <a:ext cx="1268957" cy="1023582"/>
          </a:xfrm>
          <a:prstGeom prst="rect">
            <a:avLst/>
          </a:prstGeom>
          <a:gradFill flip="none" rotWithShape="1">
            <a:gsLst>
              <a:gs pos="0">
                <a:schemeClr val="accent6">
                  <a:lumMod val="60000"/>
                  <a:lumOff val="40000"/>
                  <a:alpha val="50000"/>
                </a:schemeClr>
              </a:gs>
              <a:gs pos="100000">
                <a:srgbClr val="EEDDFF"/>
              </a:gs>
            </a:gsLst>
            <a:lin ang="16200000" scaled="1"/>
            <a:tileRect/>
          </a:gradFill>
          <a:ln w="3175">
            <a:solidFill>
              <a:srgbClr val="CC99F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BRE</a:t>
            </a:r>
            <a:endParaRPr lang="en-US" sz="2000" dirty="0">
              <a:solidFill>
                <a:schemeClr val="bg2">
                  <a:lumMod val="25000"/>
                </a:schemeClr>
              </a:solidFill>
              <a:latin typeface="Gill Sans MT" pitchFamily="34" charset="0"/>
            </a:endParaRPr>
          </a:p>
        </p:txBody>
      </p:sp>
      <p:sp>
        <p:nvSpPr>
          <p:cNvPr id="10" name="Rectangle 9"/>
          <p:cNvSpPr/>
          <p:nvPr/>
        </p:nvSpPr>
        <p:spPr>
          <a:xfrm>
            <a:off x="668739" y="2893326"/>
            <a:ext cx="2347415" cy="2074459"/>
          </a:xfrm>
          <a:prstGeom prst="rect">
            <a:avLst/>
          </a:prstGeom>
          <a:gradFill flip="none" rotWithShape="1">
            <a:gsLst>
              <a:gs pos="0">
                <a:srgbClr val="00B0F0">
                  <a:alpha val="50000"/>
                </a:srgbClr>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2">
                    <a:lumMod val="25000"/>
                  </a:schemeClr>
                </a:solidFill>
                <a:latin typeface="Gill Sans MT" pitchFamily="34" charset="0"/>
              </a:rPr>
              <a:t>Messaging</a:t>
            </a:r>
            <a:endParaRPr lang="en-US" sz="2000" b="1" dirty="0">
              <a:solidFill>
                <a:schemeClr val="bg2">
                  <a:lumMod val="25000"/>
                </a:schemeClr>
              </a:solidFill>
              <a:latin typeface="Gill Sans MT" pitchFamily="34" charset="0"/>
            </a:endParaRPr>
          </a:p>
        </p:txBody>
      </p:sp>
      <p:sp>
        <p:nvSpPr>
          <p:cNvPr id="11" name="Rectangle 10"/>
          <p:cNvSpPr/>
          <p:nvPr/>
        </p:nvSpPr>
        <p:spPr>
          <a:xfrm>
            <a:off x="3437345" y="2879678"/>
            <a:ext cx="2062703" cy="2203569"/>
          </a:xfrm>
          <a:prstGeom prst="rect">
            <a:avLst/>
          </a:prstGeom>
          <a:gradFill flip="none" rotWithShape="1">
            <a:gsLst>
              <a:gs pos="0">
                <a:srgbClr val="FF6600">
                  <a:alpha val="50000"/>
                </a:srgbClr>
              </a:gs>
              <a:gs pos="100000">
                <a:srgbClr val="FFCFAF"/>
              </a:gs>
            </a:gsLst>
            <a:lin ang="16200000" scaled="1"/>
            <a:tileRect/>
          </a:gradFill>
          <a:ln w="3175">
            <a:solidFill>
              <a:srgbClr val="FF66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2">
                    <a:lumMod val="25000"/>
                  </a:schemeClr>
                </a:solidFill>
                <a:latin typeface="Gill Sans MT" pitchFamily="34" charset="0"/>
              </a:rPr>
              <a:t>Orchestration</a:t>
            </a:r>
            <a:endParaRPr lang="en-US" sz="2000" b="1" dirty="0">
              <a:solidFill>
                <a:schemeClr val="bg2">
                  <a:lumMod val="25000"/>
                </a:schemeClr>
              </a:solidFill>
              <a:latin typeface="Gill Sans MT" pitchFamily="34" charset="0"/>
            </a:endParaRPr>
          </a:p>
        </p:txBody>
      </p:sp>
      <p:sp>
        <p:nvSpPr>
          <p:cNvPr id="12" name="Rectangle 11"/>
          <p:cNvSpPr/>
          <p:nvPr/>
        </p:nvSpPr>
        <p:spPr>
          <a:xfrm>
            <a:off x="3452885" y="5322629"/>
            <a:ext cx="2006222" cy="1173706"/>
          </a:xfrm>
          <a:prstGeom prst="rect">
            <a:avLst/>
          </a:prstGeom>
          <a:gradFill flip="none" rotWithShape="1">
            <a:gsLst>
              <a:gs pos="0">
                <a:srgbClr val="00B0F0">
                  <a:alpha val="50000"/>
                </a:srgbClr>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2">
                    <a:lumMod val="25000"/>
                  </a:schemeClr>
                </a:solidFill>
                <a:latin typeface="Gill Sans MT" pitchFamily="34" charset="0"/>
              </a:rPr>
              <a:t>Messaging</a:t>
            </a:r>
            <a:endParaRPr lang="en-US" sz="2000" b="1" dirty="0">
              <a:solidFill>
                <a:schemeClr val="bg2">
                  <a:lumMod val="25000"/>
                </a:schemeClr>
              </a:solidFill>
              <a:latin typeface="Gill Sans MT" pitchFamily="34" charset="0"/>
            </a:endParaRPr>
          </a:p>
        </p:txBody>
      </p:sp>
      <p:sp>
        <p:nvSpPr>
          <p:cNvPr id="13" name="Rectangle 12"/>
          <p:cNvSpPr/>
          <p:nvPr/>
        </p:nvSpPr>
        <p:spPr>
          <a:xfrm>
            <a:off x="5936775" y="2866030"/>
            <a:ext cx="2552132" cy="2074459"/>
          </a:xfrm>
          <a:prstGeom prst="rect">
            <a:avLst/>
          </a:prstGeom>
          <a:gradFill flip="none" rotWithShape="1">
            <a:gsLst>
              <a:gs pos="0">
                <a:srgbClr val="00B0F0">
                  <a:alpha val="50000"/>
                </a:srgbClr>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2">
                    <a:lumMod val="25000"/>
                  </a:schemeClr>
                </a:solidFill>
                <a:latin typeface="Gill Sans MT" pitchFamily="34" charset="0"/>
              </a:rPr>
              <a:t>Messaging</a:t>
            </a:r>
            <a:endParaRPr lang="en-US" sz="2000" b="1" dirty="0">
              <a:solidFill>
                <a:schemeClr val="bg2">
                  <a:lumMod val="25000"/>
                </a:schemeClr>
              </a:solidFill>
              <a:latin typeface="Gill Sans MT" pitchFamily="34" charset="0"/>
            </a:endParaRPr>
          </a:p>
        </p:txBody>
      </p:sp>
      <p:sp>
        <p:nvSpPr>
          <p:cNvPr id="14" name="Rectangle 13"/>
          <p:cNvSpPr/>
          <p:nvPr/>
        </p:nvSpPr>
        <p:spPr>
          <a:xfrm>
            <a:off x="6991775" y="1838325"/>
            <a:ext cx="682390" cy="450377"/>
          </a:xfrm>
          <a:prstGeom prst="rect">
            <a:avLst/>
          </a:prstGeom>
          <a:gradFill flip="none" rotWithShape="1">
            <a:gsLst>
              <a:gs pos="0">
                <a:srgbClr val="00CC99">
                  <a:alpha val="50000"/>
                </a:srgbClr>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B2Bi</a:t>
            </a:r>
            <a:endParaRPr lang="en-US" sz="2000" dirty="0">
              <a:solidFill>
                <a:schemeClr val="bg2">
                  <a:lumMod val="25000"/>
                </a:schemeClr>
              </a:solidFill>
              <a:latin typeface="Gill Sans MT" pitchFamily="34" charset="0"/>
            </a:endParaRPr>
          </a:p>
        </p:txBody>
      </p:sp>
      <p:sp>
        <p:nvSpPr>
          <p:cNvPr id="15" name="Rectangle 14"/>
          <p:cNvSpPr/>
          <p:nvPr/>
        </p:nvSpPr>
        <p:spPr>
          <a:xfrm>
            <a:off x="6796584" y="3029803"/>
            <a:ext cx="682390" cy="450377"/>
          </a:xfrm>
          <a:prstGeom prst="rect">
            <a:avLst/>
          </a:prstGeom>
          <a:gradFill flip="none" rotWithShape="1">
            <a:gsLst>
              <a:gs pos="0">
                <a:srgbClr val="00CC99">
                  <a:alpha val="50000"/>
                </a:srgbClr>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B2Bi</a:t>
            </a:r>
            <a:endParaRPr lang="en-US" sz="2000" dirty="0">
              <a:solidFill>
                <a:schemeClr val="bg2">
                  <a:lumMod val="25000"/>
                </a:schemeClr>
              </a:solidFill>
              <a:latin typeface="Gill Sans MT" pitchFamily="34" charset="0"/>
            </a:endParaRPr>
          </a:p>
        </p:txBody>
      </p:sp>
      <p:sp>
        <p:nvSpPr>
          <p:cNvPr id="16" name="Rectangle 15"/>
          <p:cNvSpPr/>
          <p:nvPr/>
        </p:nvSpPr>
        <p:spPr>
          <a:xfrm>
            <a:off x="6782937" y="4217159"/>
            <a:ext cx="682390" cy="450377"/>
          </a:xfrm>
          <a:prstGeom prst="rect">
            <a:avLst/>
          </a:prstGeom>
          <a:gradFill flip="none" rotWithShape="1">
            <a:gsLst>
              <a:gs pos="0">
                <a:srgbClr val="00CC99">
                  <a:alpha val="50000"/>
                </a:srgbClr>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B2Bi</a:t>
            </a:r>
            <a:endParaRPr lang="en-US" sz="2000" dirty="0">
              <a:solidFill>
                <a:schemeClr val="bg2">
                  <a:lumMod val="25000"/>
                </a:schemeClr>
              </a:solidFill>
              <a:latin typeface="Gill Sans MT" pitchFamily="34" charset="0"/>
            </a:endParaRPr>
          </a:p>
        </p:txBody>
      </p:sp>
      <p:sp>
        <p:nvSpPr>
          <p:cNvPr id="17" name="Rectangle 16"/>
          <p:cNvSpPr/>
          <p:nvPr/>
        </p:nvSpPr>
        <p:spPr>
          <a:xfrm>
            <a:off x="1433015" y="4258103"/>
            <a:ext cx="682390" cy="450377"/>
          </a:xfrm>
          <a:prstGeom prst="rect">
            <a:avLst/>
          </a:prstGeom>
          <a:gradFill flip="none" rotWithShape="1">
            <a:gsLst>
              <a:gs pos="0">
                <a:srgbClr val="00CC99">
                  <a:alpha val="50000"/>
                </a:srgbClr>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B2Bi</a:t>
            </a:r>
            <a:endParaRPr lang="en-US" sz="2000" dirty="0">
              <a:solidFill>
                <a:schemeClr val="bg2">
                  <a:lumMod val="25000"/>
                </a:schemeClr>
              </a:solidFill>
              <a:latin typeface="Gill Sans MT" pitchFamily="34" charset="0"/>
            </a:endParaRPr>
          </a:p>
        </p:txBody>
      </p:sp>
      <p:sp>
        <p:nvSpPr>
          <p:cNvPr id="18" name="Rectangle 17"/>
          <p:cNvSpPr/>
          <p:nvPr/>
        </p:nvSpPr>
        <p:spPr>
          <a:xfrm>
            <a:off x="1433015" y="3220873"/>
            <a:ext cx="682390" cy="450377"/>
          </a:xfrm>
          <a:prstGeom prst="rect">
            <a:avLst/>
          </a:prstGeom>
          <a:gradFill flip="none" rotWithShape="1">
            <a:gsLst>
              <a:gs pos="0">
                <a:srgbClr val="00CC99">
                  <a:alpha val="50000"/>
                </a:srgbClr>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B2Bi</a:t>
            </a:r>
            <a:endParaRPr lang="en-US" sz="2000" dirty="0">
              <a:solidFill>
                <a:schemeClr val="bg2">
                  <a:lumMod val="25000"/>
                </a:schemeClr>
              </a:solidFill>
              <a:latin typeface="Gill Sans MT" pitchFamily="34" charset="0"/>
            </a:endParaRPr>
          </a:p>
        </p:txBody>
      </p:sp>
      <p:sp>
        <p:nvSpPr>
          <p:cNvPr id="19" name="Rectangle 18"/>
          <p:cNvSpPr/>
          <p:nvPr/>
        </p:nvSpPr>
        <p:spPr>
          <a:xfrm>
            <a:off x="5162550" y="1269242"/>
            <a:ext cx="1483910" cy="1036579"/>
          </a:xfrm>
          <a:prstGeom prst="rect">
            <a:avLst/>
          </a:prstGeom>
          <a:gradFill flip="none" rotWithShape="1">
            <a:gsLst>
              <a:gs pos="0">
                <a:srgbClr val="FFC000"/>
              </a:gs>
              <a:gs pos="100000">
                <a:srgbClr val="FFE79B"/>
              </a:gs>
            </a:gsLst>
            <a:lin ang="16200000" scaled="1"/>
            <a:tileRect/>
          </a:gradFill>
          <a:ln w="3175">
            <a:solidFill>
              <a:srgbClr val="FFC0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25000"/>
                  </a:schemeClr>
                </a:solidFill>
                <a:latin typeface="Gill Sans MT" pitchFamily="34" charset="0"/>
              </a:rPr>
              <a:t>BAM</a:t>
            </a:r>
          </a:p>
        </p:txBody>
      </p:sp>
      <p:sp>
        <p:nvSpPr>
          <p:cNvPr id="20" name="Rectangle 19"/>
          <p:cNvSpPr/>
          <p:nvPr/>
        </p:nvSpPr>
        <p:spPr>
          <a:xfrm>
            <a:off x="7506269" y="5268037"/>
            <a:ext cx="1187355" cy="668738"/>
          </a:xfrm>
          <a:prstGeom prst="rect">
            <a:avLst/>
          </a:prstGeom>
          <a:gradFill flip="none" rotWithShape="1">
            <a:gsLst>
              <a:gs pos="0">
                <a:srgbClr val="00B0F0">
                  <a:alpha val="50000"/>
                </a:srgbClr>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Gill Sans MT" pitchFamily="34" charset="0"/>
              </a:rPr>
              <a:t>Messaging</a:t>
            </a:r>
            <a:endParaRPr lang="en-US" sz="1600" dirty="0">
              <a:solidFill>
                <a:schemeClr val="bg2">
                  <a:lumMod val="25000"/>
                </a:schemeClr>
              </a:solidFill>
              <a:latin typeface="Gill Sans MT" pitchFamily="34" charset="0"/>
            </a:endParaRPr>
          </a:p>
        </p:txBody>
      </p:sp>
      <p:sp>
        <p:nvSpPr>
          <p:cNvPr id="21" name="Rectangle 20"/>
          <p:cNvSpPr/>
          <p:nvPr/>
        </p:nvSpPr>
        <p:spPr>
          <a:xfrm>
            <a:off x="5949597" y="5909482"/>
            <a:ext cx="1160887" cy="668738"/>
          </a:xfrm>
          <a:prstGeom prst="rect">
            <a:avLst/>
          </a:prstGeom>
          <a:gradFill flip="none" rotWithShape="1">
            <a:gsLst>
              <a:gs pos="0">
                <a:srgbClr val="00B0F0">
                  <a:alpha val="50000"/>
                </a:srgbClr>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2">
                    <a:lumMod val="25000"/>
                  </a:schemeClr>
                </a:solidFill>
                <a:latin typeface="Gill Sans MT" pitchFamily="34" charset="0"/>
              </a:rPr>
              <a:t>Messaging</a:t>
            </a:r>
            <a:endParaRPr lang="en-US" sz="1600" dirty="0">
              <a:solidFill>
                <a:schemeClr val="bg2">
                  <a:lumMod val="25000"/>
                </a:schemeClr>
              </a:solidFill>
              <a:latin typeface="Gill Sans MT" pitchFamily="34" charset="0"/>
            </a:endParaRPr>
          </a:p>
        </p:txBody>
      </p:sp>
      <p:sp>
        <p:nvSpPr>
          <p:cNvPr id="22" name="Rectangle 21"/>
          <p:cNvSpPr/>
          <p:nvPr/>
        </p:nvSpPr>
        <p:spPr>
          <a:xfrm>
            <a:off x="7637232" y="6000028"/>
            <a:ext cx="300691" cy="562162"/>
          </a:xfrm>
          <a:prstGeom prst="rect">
            <a:avLst/>
          </a:prstGeom>
          <a:gradFill flip="none" rotWithShape="1">
            <a:gsLst>
              <a:gs pos="0">
                <a:srgbClr val="92D050"/>
              </a:gs>
              <a:gs pos="100000">
                <a:srgbClr val="DBF2C4"/>
              </a:gs>
            </a:gsLst>
            <a:lin ang="16200000" scaled="1"/>
            <a:tileRect/>
          </a:gradFill>
          <a:ln w="3175">
            <a:solidFill>
              <a:srgbClr val="A7DF6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Gill Sans MT" pitchFamily="34" charset="0"/>
            </a:endParaRPr>
          </a:p>
        </p:txBody>
      </p:sp>
      <p:sp>
        <p:nvSpPr>
          <p:cNvPr id="23" name="Rectangle 22"/>
          <p:cNvSpPr/>
          <p:nvPr/>
        </p:nvSpPr>
        <p:spPr>
          <a:xfrm>
            <a:off x="7637232" y="6601410"/>
            <a:ext cx="300691" cy="235324"/>
          </a:xfrm>
          <a:prstGeom prst="rect">
            <a:avLst/>
          </a:prstGeom>
          <a:gradFill flip="none" rotWithShape="1">
            <a:gsLst>
              <a:gs pos="0">
                <a:srgbClr val="BFBFBF"/>
              </a:gs>
              <a:gs pos="100000">
                <a:srgbClr val="EAEAEA"/>
              </a:gs>
            </a:gsLst>
            <a:lin ang="16200000" scaled="1"/>
            <a:tileRect/>
          </a:gra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4" name="Rectangle 23"/>
          <p:cNvSpPr/>
          <p:nvPr/>
        </p:nvSpPr>
        <p:spPr>
          <a:xfrm>
            <a:off x="7977144" y="6000028"/>
            <a:ext cx="313765" cy="300691"/>
          </a:xfrm>
          <a:prstGeom prst="rect">
            <a:avLst/>
          </a:prstGeom>
          <a:gradFill flip="none" rotWithShape="1">
            <a:gsLst>
              <a:gs pos="0">
                <a:schemeClr val="accent6">
                  <a:lumMod val="60000"/>
                  <a:lumOff val="40000"/>
                </a:schemeClr>
              </a:gs>
              <a:gs pos="100000">
                <a:srgbClr val="EEDDFF"/>
              </a:gs>
            </a:gsLst>
            <a:lin ang="16200000" scaled="1"/>
            <a:tileRect/>
          </a:gradFill>
          <a:ln w="3175">
            <a:solidFill>
              <a:srgbClr val="CC99F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5" name="Rectangle 24"/>
          <p:cNvSpPr/>
          <p:nvPr/>
        </p:nvSpPr>
        <p:spPr>
          <a:xfrm>
            <a:off x="8330129" y="6000028"/>
            <a:ext cx="313765" cy="300691"/>
          </a:xfrm>
          <a:prstGeom prst="rect">
            <a:avLst/>
          </a:prstGeom>
          <a:gradFill flip="none" rotWithShape="1">
            <a:gsLst>
              <a:gs pos="0">
                <a:srgbClr val="00CC99"/>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6" name="Rectangle 25"/>
          <p:cNvSpPr/>
          <p:nvPr/>
        </p:nvSpPr>
        <p:spPr>
          <a:xfrm>
            <a:off x="8683114" y="6000028"/>
            <a:ext cx="287618" cy="470647"/>
          </a:xfrm>
          <a:prstGeom prst="rect">
            <a:avLst/>
          </a:prstGeom>
          <a:gradFill flip="none" rotWithShape="1">
            <a:gsLst>
              <a:gs pos="0">
                <a:srgbClr val="FFC000"/>
              </a:gs>
              <a:gs pos="100000">
                <a:srgbClr val="FFE79B"/>
              </a:gs>
            </a:gsLst>
            <a:lin ang="16200000" scaled="1"/>
            <a:tileRect/>
          </a:gradFill>
          <a:ln w="3175">
            <a:solidFill>
              <a:srgbClr val="FFC0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Gill Sans MT" pitchFamily="34" charset="0"/>
            </a:endParaRPr>
          </a:p>
        </p:txBody>
      </p:sp>
      <p:sp>
        <p:nvSpPr>
          <p:cNvPr id="27" name="Rectangle 26"/>
          <p:cNvSpPr/>
          <p:nvPr/>
        </p:nvSpPr>
        <p:spPr>
          <a:xfrm>
            <a:off x="7977144" y="6509896"/>
            <a:ext cx="666750" cy="326838"/>
          </a:xfrm>
          <a:prstGeom prst="rect">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8" name="Rectangle 27"/>
          <p:cNvSpPr/>
          <p:nvPr/>
        </p:nvSpPr>
        <p:spPr>
          <a:xfrm>
            <a:off x="7977144" y="6335492"/>
            <a:ext cx="666750" cy="143809"/>
          </a:xfrm>
          <a:prstGeom prst="rect">
            <a:avLst/>
          </a:prstGeom>
          <a:gradFill flip="none" rotWithShape="1">
            <a:gsLst>
              <a:gs pos="0">
                <a:srgbClr val="FF6600"/>
              </a:gs>
              <a:gs pos="100000">
                <a:srgbClr val="FFCFAF"/>
              </a:gs>
            </a:gsLst>
            <a:lin ang="16200000" scaled="1"/>
            <a:tileRect/>
          </a:gradFill>
          <a:ln w="3175">
            <a:solidFill>
              <a:srgbClr val="FF66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29" name="Rectangle 28"/>
          <p:cNvSpPr/>
          <p:nvPr/>
        </p:nvSpPr>
        <p:spPr>
          <a:xfrm>
            <a:off x="8683114" y="6509896"/>
            <a:ext cx="287618" cy="326838"/>
          </a:xfrm>
          <a:prstGeom prst="rect">
            <a:avLst/>
          </a:prstGeom>
          <a:gradFill flip="none" rotWithShape="1">
            <a:gsLst>
              <a:gs pos="0">
                <a:srgbClr val="993300"/>
              </a:gs>
              <a:gs pos="100000">
                <a:srgbClr val="FFA071"/>
              </a:gs>
            </a:gsLst>
            <a:lin ang="16200000" scaled="1"/>
            <a:tileRect/>
          </a:gradFill>
          <a:ln w="3175">
            <a:solidFill>
              <a:srgbClr val="9933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Gill Sans MT" pitchFamily="34" charset="0"/>
            </a:endParaRPr>
          </a:p>
        </p:txBody>
      </p:sp>
      <p:sp>
        <p:nvSpPr>
          <p:cNvPr id="30" name="Rectangle 29"/>
          <p:cNvSpPr/>
          <p:nvPr/>
        </p:nvSpPr>
        <p:spPr>
          <a:xfrm>
            <a:off x="4943475" y="4391025"/>
            <a:ext cx="457200" cy="371474"/>
          </a:xfrm>
          <a:prstGeom prst="rect">
            <a:avLst/>
          </a:prstGeom>
          <a:gradFill flip="none" rotWithShape="1">
            <a:gsLst>
              <a:gs pos="0">
                <a:srgbClr val="00CC99">
                  <a:alpha val="50000"/>
                </a:srgbClr>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bg1"/>
                </a:solidFill>
                <a:latin typeface="Gill Sans MT" pitchFamily="34" charset="0"/>
              </a:rPr>
              <a:t>B2Bi</a:t>
            </a:r>
            <a:endParaRPr lang="en-US" sz="1050" dirty="0">
              <a:solidFill>
                <a:schemeClr val="bg1"/>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500"/>
                                        <p:tgtEl>
                                          <p:spTgt spid="2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dissolve">
                                      <p:cBhvr>
                                        <p:cTn id="25" dur="500"/>
                                        <p:tgtEl>
                                          <p:spTgt spid="2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dissolv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grpId="1" nodeType="clickEffect">
                                  <p:stCondLst>
                                    <p:cond delay="0"/>
                                  </p:stCondLst>
                                  <p:childTnLst>
                                    <p:animEffect transition="out" filter="dissolve">
                                      <p:cBhvr>
                                        <p:cTn id="32" dur="500"/>
                                        <p:tgtEl>
                                          <p:spTgt spid="27"/>
                                        </p:tgtEl>
                                      </p:cBhvr>
                                    </p:animEffect>
                                    <p:set>
                                      <p:cBhvr>
                                        <p:cTn id="33" dur="1" fill="hold">
                                          <p:stCondLst>
                                            <p:cond delay="499"/>
                                          </p:stCondLst>
                                        </p:cTn>
                                        <p:tgtEl>
                                          <p:spTgt spid="27"/>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par>
                          <p:cTn id="38" fill="hold">
                            <p:stCondLst>
                              <p:cond delay="1000"/>
                            </p:stCondLst>
                            <p:childTnLst>
                              <p:par>
                                <p:cTn id="39" presetID="9"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childTnLst>
                          </p:cTn>
                        </p:par>
                        <p:par>
                          <p:cTn id="42" fill="hold">
                            <p:stCondLst>
                              <p:cond delay="1500"/>
                            </p:stCondLst>
                            <p:childTnLst>
                              <p:par>
                                <p:cTn id="43" presetID="9"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dissolve">
                                      <p:cBhvr>
                                        <p:cTn id="45" dur="500"/>
                                        <p:tgtEl>
                                          <p:spTgt spid="13"/>
                                        </p:tgtEl>
                                      </p:cBhvr>
                                    </p:animEffect>
                                  </p:childTnLst>
                                </p:cTn>
                              </p:par>
                            </p:childTnLst>
                          </p:cTn>
                        </p:par>
                        <p:par>
                          <p:cTn id="46" fill="hold">
                            <p:stCondLst>
                              <p:cond delay="2000"/>
                            </p:stCondLst>
                            <p:childTnLst>
                              <p:par>
                                <p:cTn id="47" presetID="9" presetClass="entr" presetSubtype="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childTnLst>
                          </p:cTn>
                        </p:par>
                        <p:par>
                          <p:cTn id="50" fill="hold">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28"/>
                                        </p:tgtEl>
                                      </p:cBhvr>
                                    </p:animEffect>
                                    <p:set>
                                      <p:cBhvr>
                                        <p:cTn id="58" dur="1" fill="hold">
                                          <p:stCondLst>
                                            <p:cond delay="499"/>
                                          </p:stCondLst>
                                        </p:cTn>
                                        <p:tgtEl>
                                          <p:spTgt spid="28"/>
                                        </p:tgtEl>
                                        <p:attrNameLst>
                                          <p:attrName>style.visibility</p:attrName>
                                        </p:attrNameLst>
                                      </p:cBhvr>
                                      <p:to>
                                        <p:strVal val="hidden"/>
                                      </p:to>
                                    </p:set>
                                  </p:childTnLst>
                                </p:cTn>
                              </p:par>
                            </p:childTnLst>
                          </p:cTn>
                        </p:par>
                        <p:par>
                          <p:cTn id="59" fill="hold">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dissolve">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1" nodeType="clickEffect">
                                  <p:stCondLst>
                                    <p:cond delay="0"/>
                                  </p:stCondLst>
                                  <p:childTnLst>
                                    <p:animEffect transition="out" filter="dissolve">
                                      <p:cBhvr>
                                        <p:cTn id="66" dur="500"/>
                                        <p:tgtEl>
                                          <p:spTgt spid="24"/>
                                        </p:tgtEl>
                                      </p:cBhvr>
                                    </p:animEffect>
                                    <p:set>
                                      <p:cBhvr>
                                        <p:cTn id="67" dur="1" fill="hold">
                                          <p:stCondLst>
                                            <p:cond delay="499"/>
                                          </p:stCondLst>
                                        </p:cTn>
                                        <p:tgtEl>
                                          <p:spTgt spid="24"/>
                                        </p:tgtEl>
                                        <p:attrNameLst>
                                          <p:attrName>style.visibility</p:attrName>
                                        </p:attrNameLst>
                                      </p:cBhvr>
                                      <p:to>
                                        <p:strVal val="hidden"/>
                                      </p:to>
                                    </p:se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xit" presetSubtype="0" fill="hold" grpId="1" nodeType="clickEffect">
                                  <p:stCondLst>
                                    <p:cond delay="0"/>
                                  </p:stCondLst>
                                  <p:childTnLst>
                                    <p:animEffect transition="out" filter="dissolve">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childTnLst>
                          </p:cTn>
                        </p:par>
                        <p:par>
                          <p:cTn id="77" fill="hold">
                            <p:stCondLst>
                              <p:cond delay="500"/>
                            </p:stCondLst>
                            <p:childTnLst>
                              <p:par>
                                <p:cTn id="78" presetID="9" presetClass="entr" presetSubtype="0"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par>
                          <p:cTn id="81" fill="hold">
                            <p:stCondLst>
                              <p:cond delay="1000"/>
                            </p:stCondLst>
                            <p:childTnLst>
                              <p:par>
                                <p:cTn id="82" presetID="9" presetClass="entr" presetSubtype="0"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dissolve">
                                      <p:cBhvr>
                                        <p:cTn id="84" dur="500"/>
                                        <p:tgtEl>
                                          <p:spTgt spid="17"/>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dissolve">
                                      <p:cBhvr>
                                        <p:cTn id="88" dur="500"/>
                                        <p:tgtEl>
                                          <p:spTgt spid="16"/>
                                        </p:tgtEl>
                                      </p:cBhvr>
                                    </p:animEffect>
                                  </p:childTnLst>
                                </p:cTn>
                              </p:par>
                            </p:childTnLst>
                          </p:cTn>
                        </p:par>
                        <p:par>
                          <p:cTn id="89" fill="hold">
                            <p:stCondLst>
                              <p:cond delay="2000"/>
                            </p:stCondLst>
                            <p:childTnLst>
                              <p:par>
                                <p:cTn id="90" presetID="9" presetClass="entr" presetSubtype="0" fill="hold" grpId="0" nodeType="after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dissolve">
                                      <p:cBhvr>
                                        <p:cTn id="92" dur="500"/>
                                        <p:tgtEl>
                                          <p:spTgt spid="15"/>
                                        </p:tgtEl>
                                      </p:cBhvr>
                                    </p:animEffect>
                                  </p:childTnLst>
                                </p:cTn>
                              </p:par>
                            </p:childTnLst>
                          </p:cTn>
                        </p:par>
                        <p:par>
                          <p:cTn id="93" fill="hold">
                            <p:stCondLst>
                              <p:cond delay="2500"/>
                            </p:stCondLst>
                            <p:childTnLst>
                              <p:par>
                                <p:cTn id="94" presetID="9" presetClass="entr" presetSubtype="0" fill="hold" grpId="0" nodeType="after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childTnLst>
                          </p:cTn>
                        </p:par>
                        <p:par>
                          <p:cTn id="97" fill="hold">
                            <p:stCondLst>
                              <p:cond delay="3000"/>
                            </p:stCondLst>
                            <p:childTnLst>
                              <p:par>
                                <p:cTn id="98" presetID="9" presetClass="entr" presetSubtype="0" fill="hold" grpId="0" nodeType="after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dissolve">
                                      <p:cBhvr>
                                        <p:cTn id="100" dur="500"/>
                                        <p:tgtEl>
                                          <p:spTgt spid="30"/>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xit" presetSubtype="0" fill="hold" grpId="1" nodeType="clickEffect">
                                  <p:stCondLst>
                                    <p:cond delay="0"/>
                                  </p:stCondLst>
                                  <p:childTnLst>
                                    <p:animEffect transition="out" filter="dissolve">
                                      <p:cBhvr>
                                        <p:cTn id="104" dur="500"/>
                                        <p:tgtEl>
                                          <p:spTgt spid="23"/>
                                        </p:tgtEl>
                                      </p:cBhvr>
                                    </p:animEffect>
                                    <p:set>
                                      <p:cBhvr>
                                        <p:cTn id="105" dur="1" fill="hold">
                                          <p:stCondLst>
                                            <p:cond delay="499"/>
                                          </p:stCondLst>
                                        </p:cTn>
                                        <p:tgtEl>
                                          <p:spTgt spid="23"/>
                                        </p:tgtEl>
                                        <p:attrNameLst>
                                          <p:attrName>style.visibility</p:attrName>
                                        </p:attrNameLst>
                                      </p:cBhvr>
                                      <p:to>
                                        <p:strVal val="hidden"/>
                                      </p:to>
                                    </p:set>
                                  </p:childTnLst>
                                </p:cTn>
                              </p:par>
                            </p:childTnLst>
                          </p:cTn>
                        </p:par>
                        <p:par>
                          <p:cTn id="106" fill="hold">
                            <p:stCondLst>
                              <p:cond delay="500"/>
                            </p:stCondLst>
                            <p:childTnLst>
                              <p:par>
                                <p:cTn id="107" presetID="9" presetClass="entr" presetSubtype="0" fill="hold" grpId="0" nodeType="after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dissolve">
                                      <p:cBhvr>
                                        <p:cTn id="109" dur="500"/>
                                        <p:tgtEl>
                                          <p:spTgt spid="8"/>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xit" presetSubtype="0" fill="hold" grpId="1" nodeType="clickEffect">
                                  <p:stCondLst>
                                    <p:cond delay="0"/>
                                  </p:stCondLst>
                                  <p:childTnLst>
                                    <p:animEffect transition="out" filter="dissolve">
                                      <p:cBhvr>
                                        <p:cTn id="113" dur="500"/>
                                        <p:tgtEl>
                                          <p:spTgt spid="26"/>
                                        </p:tgtEl>
                                      </p:cBhvr>
                                    </p:animEffect>
                                    <p:set>
                                      <p:cBhvr>
                                        <p:cTn id="114" dur="1" fill="hold">
                                          <p:stCondLst>
                                            <p:cond delay="499"/>
                                          </p:stCondLst>
                                        </p:cTn>
                                        <p:tgtEl>
                                          <p:spTgt spid="26"/>
                                        </p:tgtEl>
                                        <p:attrNameLst>
                                          <p:attrName>style.visibility</p:attrName>
                                        </p:attrNameLst>
                                      </p:cBhvr>
                                      <p:to>
                                        <p:strVal val="hidden"/>
                                      </p:to>
                                    </p:set>
                                  </p:childTnLst>
                                </p:cTn>
                              </p:par>
                            </p:childTnLst>
                          </p:cTn>
                        </p:par>
                        <p:par>
                          <p:cTn id="115" fill="hold">
                            <p:stCondLst>
                              <p:cond delay="500"/>
                            </p:stCondLst>
                            <p:childTnLst>
                              <p:par>
                                <p:cTn id="116" presetID="9" presetClass="entr" presetSubtype="0" fill="hold" grpId="0" nodeType="after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dissolve">
                                      <p:cBhvr>
                                        <p:cTn id="1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Gill Sans MT" pitchFamily="34" charset="0"/>
            </a:endParaRPr>
          </a:p>
        </p:txBody>
      </p:sp>
      <p:sp>
        <p:nvSpPr>
          <p:cNvPr id="33" name="Rectangle 32"/>
          <p:cNvSpPr/>
          <p:nvPr/>
        </p:nvSpPr>
        <p:spPr>
          <a:xfrm>
            <a:off x="214282" y="214290"/>
            <a:ext cx="8715436" cy="785818"/>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err="1" smtClean="0">
                <a:solidFill>
                  <a:schemeClr val="bg1"/>
                </a:solidFill>
                <a:latin typeface="Gill Sans MT" pitchFamily="34" charset="0"/>
              </a:rPr>
              <a:t>Enterprise</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Ready</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Capabilities</a:t>
            </a: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3" cstate="print"/>
          <a:srcRect/>
          <a:stretch>
            <a:fillRect/>
          </a:stretch>
        </p:blipFill>
        <p:spPr bwMode="auto">
          <a:xfrm>
            <a:off x="7786678" y="6299103"/>
            <a:ext cx="1357322" cy="558897"/>
          </a:xfrm>
          <a:prstGeom prst="rect">
            <a:avLst/>
          </a:prstGeom>
          <a:noFill/>
          <a:ln w="9525">
            <a:noFill/>
            <a:miter lim="800000"/>
            <a:headEnd/>
            <a:tailEnd/>
          </a:ln>
          <a:effectLst/>
        </p:spPr>
      </p:pic>
      <p:grpSp>
        <p:nvGrpSpPr>
          <p:cNvPr id="6" name="Group 15"/>
          <p:cNvGrpSpPr/>
          <p:nvPr/>
        </p:nvGrpSpPr>
        <p:grpSpPr bwMode="blackWhite">
          <a:xfrm>
            <a:off x="5584279" y="1706626"/>
            <a:ext cx="1828800" cy="384048"/>
            <a:chOff x="4160114" y="116697"/>
            <a:chExt cx="636277" cy="318138"/>
          </a:xfrm>
        </p:grpSpPr>
        <p:sp>
          <p:nvSpPr>
            <p:cNvPr id="7" name="Rounded Rectangle 6"/>
            <p:cNvSpPr/>
            <p:nvPr/>
          </p:nvSpPr>
          <p:spPr bwMode="blackWhite">
            <a:xfrm>
              <a:off x="4160114" y="116697"/>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8" name="Rounded Rectangle 6"/>
            <p:cNvSpPr/>
            <p:nvPr/>
          </p:nvSpPr>
          <p:spPr bwMode="blackWhite">
            <a:xfrm>
              <a:off x="4175644" y="132227"/>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Service Isolation</a:t>
              </a:r>
            </a:p>
          </p:txBody>
        </p:sp>
      </p:grpSp>
      <p:grpSp>
        <p:nvGrpSpPr>
          <p:cNvPr id="9" name="Group 16"/>
          <p:cNvGrpSpPr/>
          <p:nvPr/>
        </p:nvGrpSpPr>
        <p:grpSpPr bwMode="blackWhite">
          <a:xfrm>
            <a:off x="6332922" y="2163826"/>
            <a:ext cx="1828800" cy="384048"/>
            <a:chOff x="4838419" y="443351"/>
            <a:chExt cx="636277" cy="318138"/>
          </a:xfrm>
        </p:grpSpPr>
        <p:sp>
          <p:nvSpPr>
            <p:cNvPr id="10" name="Rounded Rectangle 9"/>
            <p:cNvSpPr/>
            <p:nvPr/>
          </p:nvSpPr>
          <p:spPr bwMode="blackWhite">
            <a:xfrm>
              <a:off x="4838419" y="443351"/>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11" name="Rounded Rectangle 8"/>
            <p:cNvSpPr/>
            <p:nvPr/>
          </p:nvSpPr>
          <p:spPr bwMode="blackWhite">
            <a:xfrm>
              <a:off x="4853949" y="458881"/>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Exception Configuration</a:t>
              </a:r>
            </a:p>
          </p:txBody>
        </p:sp>
      </p:grpSp>
      <p:grpSp>
        <p:nvGrpSpPr>
          <p:cNvPr id="12" name="Group 17"/>
          <p:cNvGrpSpPr/>
          <p:nvPr/>
        </p:nvGrpSpPr>
        <p:grpSpPr bwMode="blackWhite">
          <a:xfrm>
            <a:off x="6755856" y="2621026"/>
            <a:ext cx="1828800" cy="384048"/>
            <a:chOff x="5390306" y="955428"/>
            <a:chExt cx="636277" cy="318138"/>
          </a:xfrm>
        </p:grpSpPr>
        <p:sp>
          <p:nvSpPr>
            <p:cNvPr id="13" name="Rounded Rectangle 12"/>
            <p:cNvSpPr/>
            <p:nvPr/>
          </p:nvSpPr>
          <p:spPr bwMode="blackWhite">
            <a:xfrm>
              <a:off x="5390306" y="955428"/>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14" name="Rounded Rectangle 10"/>
            <p:cNvSpPr/>
            <p:nvPr/>
          </p:nvSpPr>
          <p:spPr bwMode="blackWhite">
            <a:xfrm>
              <a:off x="5405836" y="970958"/>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Failed Message Management</a:t>
              </a:r>
            </a:p>
          </p:txBody>
        </p:sp>
      </p:grpSp>
      <p:grpSp>
        <p:nvGrpSpPr>
          <p:cNvPr id="15" name="Group 18"/>
          <p:cNvGrpSpPr/>
          <p:nvPr/>
        </p:nvGrpSpPr>
        <p:grpSpPr bwMode="blackWhite">
          <a:xfrm>
            <a:off x="6905883" y="3078226"/>
            <a:ext cx="1828800" cy="384048"/>
            <a:chOff x="5766737" y="1607425"/>
            <a:chExt cx="636277" cy="318138"/>
          </a:xfrm>
        </p:grpSpPr>
        <p:sp>
          <p:nvSpPr>
            <p:cNvPr id="16" name="Rounded Rectangle 15"/>
            <p:cNvSpPr/>
            <p:nvPr/>
          </p:nvSpPr>
          <p:spPr bwMode="blackWhite">
            <a:xfrm>
              <a:off x="5766737" y="1607425"/>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17" name="Rounded Rectangle 12"/>
            <p:cNvSpPr/>
            <p:nvPr/>
          </p:nvSpPr>
          <p:spPr bwMode="blackWhite">
            <a:xfrm>
              <a:off x="5782267" y="1622955"/>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Message Tracking</a:t>
              </a:r>
            </a:p>
          </p:txBody>
        </p:sp>
      </p:grpSp>
      <p:grpSp>
        <p:nvGrpSpPr>
          <p:cNvPr id="18" name="Group 19"/>
          <p:cNvGrpSpPr/>
          <p:nvPr/>
        </p:nvGrpSpPr>
        <p:grpSpPr bwMode="blackWhite">
          <a:xfrm>
            <a:off x="7143750" y="3535426"/>
            <a:ext cx="1828800" cy="384048"/>
            <a:chOff x="5934265" y="2341412"/>
            <a:chExt cx="636277" cy="318138"/>
          </a:xfrm>
        </p:grpSpPr>
        <p:sp>
          <p:nvSpPr>
            <p:cNvPr id="19" name="Rounded Rectangle 18"/>
            <p:cNvSpPr/>
            <p:nvPr/>
          </p:nvSpPr>
          <p:spPr bwMode="blackWhite">
            <a:xfrm>
              <a:off x="5934265" y="2341412"/>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20" name="Rounded Rectangle 14"/>
            <p:cNvSpPr/>
            <p:nvPr/>
          </p:nvSpPr>
          <p:spPr bwMode="blackWhite">
            <a:xfrm>
              <a:off x="5949795" y="2356942"/>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Composite Execution Tracking</a:t>
              </a:r>
            </a:p>
          </p:txBody>
        </p:sp>
      </p:grpSp>
      <p:grpSp>
        <p:nvGrpSpPr>
          <p:cNvPr id="21" name="Group 20"/>
          <p:cNvGrpSpPr/>
          <p:nvPr/>
        </p:nvGrpSpPr>
        <p:grpSpPr bwMode="blackWhite">
          <a:xfrm>
            <a:off x="6970257" y="3992626"/>
            <a:ext cx="1828800" cy="384048"/>
            <a:chOff x="5878003" y="3092169"/>
            <a:chExt cx="636277" cy="318138"/>
          </a:xfrm>
        </p:grpSpPr>
        <p:sp>
          <p:nvSpPr>
            <p:cNvPr id="22" name="Rounded Rectangle 21"/>
            <p:cNvSpPr/>
            <p:nvPr/>
          </p:nvSpPr>
          <p:spPr bwMode="blackWhite">
            <a:xfrm>
              <a:off x="5878003" y="3092169"/>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23" name="Rounded Rectangle 16"/>
            <p:cNvSpPr/>
            <p:nvPr/>
          </p:nvSpPr>
          <p:spPr bwMode="blackWhite">
            <a:xfrm>
              <a:off x="5893533" y="3107699"/>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Composite State Management</a:t>
              </a:r>
            </a:p>
          </p:txBody>
        </p:sp>
      </p:grpSp>
      <p:grpSp>
        <p:nvGrpSpPr>
          <p:cNvPr id="24" name="Group 21"/>
          <p:cNvGrpSpPr/>
          <p:nvPr/>
        </p:nvGrpSpPr>
        <p:grpSpPr bwMode="blackWhite">
          <a:xfrm>
            <a:off x="6835882" y="4449826"/>
            <a:ext cx="1828800" cy="384048"/>
            <a:chOff x="5602952" y="3792988"/>
            <a:chExt cx="636277" cy="318138"/>
          </a:xfrm>
        </p:grpSpPr>
        <p:sp>
          <p:nvSpPr>
            <p:cNvPr id="25" name="Rounded Rectangle 24"/>
            <p:cNvSpPr/>
            <p:nvPr/>
          </p:nvSpPr>
          <p:spPr bwMode="blackWhite">
            <a:xfrm>
              <a:off x="5602952" y="3792988"/>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26" name="Rounded Rectangle 18"/>
            <p:cNvSpPr/>
            <p:nvPr/>
          </p:nvSpPr>
          <p:spPr bwMode="blackWhite">
            <a:xfrm>
              <a:off x="5618482" y="3808518"/>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Load Balancing</a:t>
              </a:r>
            </a:p>
          </p:txBody>
        </p:sp>
      </p:grpSp>
      <p:grpSp>
        <p:nvGrpSpPr>
          <p:cNvPr id="27" name="Group 22"/>
          <p:cNvGrpSpPr/>
          <p:nvPr/>
        </p:nvGrpSpPr>
        <p:grpSpPr bwMode="blackWhite">
          <a:xfrm>
            <a:off x="6651499" y="4907026"/>
            <a:ext cx="1828800" cy="384048"/>
            <a:chOff x="5133550" y="4381599"/>
            <a:chExt cx="636277" cy="318138"/>
          </a:xfrm>
        </p:grpSpPr>
        <p:sp>
          <p:nvSpPr>
            <p:cNvPr id="28" name="Rounded Rectangle 27"/>
            <p:cNvSpPr/>
            <p:nvPr/>
          </p:nvSpPr>
          <p:spPr bwMode="blackWhite">
            <a:xfrm>
              <a:off x="5133550" y="4381599"/>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29" name="Rounded Rectangle 20"/>
            <p:cNvSpPr/>
            <p:nvPr/>
          </p:nvSpPr>
          <p:spPr bwMode="blackWhite">
            <a:xfrm>
              <a:off x="5149080" y="4397129"/>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Fail-over</a:t>
              </a:r>
            </a:p>
          </p:txBody>
        </p:sp>
      </p:grpSp>
      <p:grpSp>
        <p:nvGrpSpPr>
          <p:cNvPr id="30" name="Group 23"/>
          <p:cNvGrpSpPr/>
          <p:nvPr/>
        </p:nvGrpSpPr>
        <p:grpSpPr bwMode="blackWhite">
          <a:xfrm>
            <a:off x="6134962" y="5364226"/>
            <a:ext cx="1828800" cy="384048"/>
            <a:chOff x="4511506" y="4805702"/>
            <a:chExt cx="636277" cy="318138"/>
          </a:xfrm>
        </p:grpSpPr>
        <p:sp>
          <p:nvSpPr>
            <p:cNvPr id="31" name="Rounded Rectangle 30"/>
            <p:cNvSpPr/>
            <p:nvPr/>
          </p:nvSpPr>
          <p:spPr bwMode="blackWhite">
            <a:xfrm>
              <a:off x="4511506" y="4805702"/>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35" name="Rounded Rectangle 22"/>
            <p:cNvSpPr/>
            <p:nvPr/>
          </p:nvSpPr>
          <p:spPr bwMode="blackWhite">
            <a:xfrm>
              <a:off x="4527036" y="4821232"/>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Throttling</a:t>
              </a:r>
            </a:p>
          </p:txBody>
        </p:sp>
      </p:grpSp>
      <p:grpSp>
        <p:nvGrpSpPr>
          <p:cNvPr id="36" name="Group 24"/>
          <p:cNvGrpSpPr/>
          <p:nvPr/>
        </p:nvGrpSpPr>
        <p:grpSpPr bwMode="blackWhite">
          <a:xfrm>
            <a:off x="5145919" y="5821426"/>
            <a:ext cx="1828800" cy="384048"/>
            <a:chOff x="3792092" y="5027612"/>
            <a:chExt cx="636277" cy="318138"/>
          </a:xfrm>
        </p:grpSpPr>
        <p:sp>
          <p:nvSpPr>
            <p:cNvPr id="37" name="Rounded Rectangle 36"/>
            <p:cNvSpPr/>
            <p:nvPr/>
          </p:nvSpPr>
          <p:spPr bwMode="blackWhite">
            <a:xfrm>
              <a:off x="3792092" y="5027612"/>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39" name="Rounded Rectangle 24"/>
            <p:cNvSpPr/>
            <p:nvPr/>
          </p:nvSpPr>
          <p:spPr bwMode="blackWhite">
            <a:xfrm>
              <a:off x="3807622" y="5043142"/>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Scale-out Configuration</a:t>
              </a:r>
            </a:p>
          </p:txBody>
        </p:sp>
      </p:grpSp>
      <p:grpSp>
        <p:nvGrpSpPr>
          <p:cNvPr id="40" name="Group 25"/>
          <p:cNvGrpSpPr/>
          <p:nvPr/>
        </p:nvGrpSpPr>
        <p:grpSpPr bwMode="blackWhite">
          <a:xfrm>
            <a:off x="2256638" y="5821426"/>
            <a:ext cx="1828800" cy="384048"/>
            <a:chOff x="3039230" y="5027612"/>
            <a:chExt cx="636277" cy="318138"/>
          </a:xfrm>
        </p:grpSpPr>
        <p:sp>
          <p:nvSpPr>
            <p:cNvPr id="41" name="Rounded Rectangle 40"/>
            <p:cNvSpPr/>
            <p:nvPr/>
          </p:nvSpPr>
          <p:spPr bwMode="blackWhite">
            <a:xfrm>
              <a:off x="3039230" y="5027612"/>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42" name="Rounded Rectangle 26"/>
            <p:cNvSpPr/>
            <p:nvPr/>
          </p:nvSpPr>
          <p:spPr bwMode="blackWhite">
            <a:xfrm>
              <a:off x="3054760" y="5043142"/>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Identity and Impersonation</a:t>
              </a:r>
              <a:endParaRPr lang="en-US" sz="1400" dirty="0">
                <a:solidFill>
                  <a:schemeClr val="bg2">
                    <a:lumMod val="25000"/>
                  </a:schemeClr>
                </a:solidFill>
                <a:latin typeface="Gill Sans MT" pitchFamily="34" charset="0"/>
              </a:endParaRPr>
            </a:p>
          </p:txBody>
        </p:sp>
      </p:grpSp>
      <p:grpSp>
        <p:nvGrpSpPr>
          <p:cNvPr id="43" name="Group 26"/>
          <p:cNvGrpSpPr/>
          <p:nvPr/>
        </p:nvGrpSpPr>
        <p:grpSpPr bwMode="blackWhite">
          <a:xfrm>
            <a:off x="1291040" y="5364226"/>
            <a:ext cx="1828800" cy="384048"/>
            <a:chOff x="2319815" y="4805702"/>
            <a:chExt cx="636277" cy="318138"/>
          </a:xfrm>
        </p:grpSpPr>
        <p:sp>
          <p:nvSpPr>
            <p:cNvPr id="44" name="Rounded Rectangle 43"/>
            <p:cNvSpPr/>
            <p:nvPr/>
          </p:nvSpPr>
          <p:spPr bwMode="blackWhite">
            <a:xfrm>
              <a:off x="2319815" y="4805702"/>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45" name="Rounded Rectangle 28"/>
            <p:cNvSpPr/>
            <p:nvPr/>
          </p:nvSpPr>
          <p:spPr bwMode="blackWhite">
            <a:xfrm>
              <a:off x="2335345" y="4821232"/>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Configuration Management</a:t>
              </a:r>
            </a:p>
          </p:txBody>
        </p:sp>
      </p:grpSp>
      <p:grpSp>
        <p:nvGrpSpPr>
          <p:cNvPr id="46" name="Group 27"/>
          <p:cNvGrpSpPr/>
          <p:nvPr/>
        </p:nvGrpSpPr>
        <p:grpSpPr bwMode="blackWhite">
          <a:xfrm>
            <a:off x="797949" y="4907026"/>
            <a:ext cx="1828800" cy="384048"/>
            <a:chOff x="1697771" y="4381599"/>
            <a:chExt cx="636277" cy="318138"/>
          </a:xfrm>
        </p:grpSpPr>
        <p:sp>
          <p:nvSpPr>
            <p:cNvPr id="47" name="Rounded Rectangle 46"/>
            <p:cNvSpPr/>
            <p:nvPr/>
          </p:nvSpPr>
          <p:spPr bwMode="blackWhite">
            <a:xfrm>
              <a:off x="1697771" y="4381599"/>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48" name="Rounded Rectangle 30"/>
            <p:cNvSpPr/>
            <p:nvPr/>
          </p:nvSpPr>
          <p:spPr bwMode="blackWhite">
            <a:xfrm>
              <a:off x="1713301" y="4397129"/>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Multi-environment Deployment Model</a:t>
              </a:r>
            </a:p>
          </p:txBody>
        </p:sp>
      </p:grpSp>
      <p:grpSp>
        <p:nvGrpSpPr>
          <p:cNvPr id="49" name="Group 28"/>
          <p:cNvGrpSpPr/>
          <p:nvPr/>
        </p:nvGrpSpPr>
        <p:grpSpPr bwMode="blackWhite">
          <a:xfrm>
            <a:off x="535534" y="4449826"/>
            <a:ext cx="1828800" cy="384048"/>
            <a:chOff x="1228370" y="3792988"/>
            <a:chExt cx="636277" cy="318138"/>
          </a:xfrm>
        </p:grpSpPr>
        <p:sp>
          <p:nvSpPr>
            <p:cNvPr id="50" name="Rounded Rectangle 49"/>
            <p:cNvSpPr/>
            <p:nvPr/>
          </p:nvSpPr>
          <p:spPr bwMode="blackWhite">
            <a:xfrm>
              <a:off x="1228370" y="3792988"/>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51" name="Rounded Rectangle 32"/>
            <p:cNvSpPr/>
            <p:nvPr/>
          </p:nvSpPr>
          <p:spPr bwMode="blackWhite">
            <a:xfrm>
              <a:off x="1243900" y="3808518"/>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Availability Monitoring</a:t>
              </a:r>
            </a:p>
          </p:txBody>
        </p:sp>
      </p:grpSp>
      <p:grpSp>
        <p:nvGrpSpPr>
          <p:cNvPr id="52" name="Group 29"/>
          <p:cNvGrpSpPr/>
          <p:nvPr/>
        </p:nvGrpSpPr>
        <p:grpSpPr bwMode="blackWhite">
          <a:xfrm>
            <a:off x="405008" y="3992626"/>
            <a:ext cx="1828800" cy="384048"/>
            <a:chOff x="953318" y="3092169"/>
            <a:chExt cx="636277" cy="318138"/>
          </a:xfrm>
        </p:grpSpPr>
        <p:sp>
          <p:nvSpPr>
            <p:cNvPr id="53" name="Rounded Rectangle 52"/>
            <p:cNvSpPr/>
            <p:nvPr/>
          </p:nvSpPr>
          <p:spPr bwMode="blackWhite">
            <a:xfrm>
              <a:off x="953318" y="3092169"/>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54" name="Rounded Rectangle 34"/>
            <p:cNvSpPr/>
            <p:nvPr/>
          </p:nvSpPr>
          <p:spPr bwMode="blackWhite">
            <a:xfrm>
              <a:off x="968848" y="3107699"/>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Health Monitoring</a:t>
              </a:r>
            </a:p>
          </p:txBody>
        </p:sp>
      </p:grpSp>
      <p:grpSp>
        <p:nvGrpSpPr>
          <p:cNvPr id="55" name="Group 30"/>
          <p:cNvGrpSpPr/>
          <p:nvPr/>
        </p:nvGrpSpPr>
        <p:grpSpPr bwMode="blackWhite">
          <a:xfrm>
            <a:off x="197919" y="3535426"/>
            <a:ext cx="1999372" cy="384048"/>
            <a:chOff x="897057" y="2341412"/>
            <a:chExt cx="636277" cy="318138"/>
          </a:xfrm>
        </p:grpSpPr>
        <p:sp>
          <p:nvSpPr>
            <p:cNvPr id="56" name="Rounded Rectangle 55"/>
            <p:cNvSpPr/>
            <p:nvPr/>
          </p:nvSpPr>
          <p:spPr bwMode="blackWhite">
            <a:xfrm>
              <a:off x="897057" y="2341412"/>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57" name="Rounded Rectangle 36"/>
            <p:cNvSpPr/>
            <p:nvPr/>
          </p:nvSpPr>
          <p:spPr bwMode="blackWhite">
            <a:xfrm>
              <a:off x="912587" y="2356942"/>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Utilization</a:t>
              </a:r>
            </a:p>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Performance Tracking</a:t>
              </a:r>
            </a:p>
          </p:txBody>
        </p:sp>
      </p:grpSp>
      <p:grpSp>
        <p:nvGrpSpPr>
          <p:cNvPr id="58" name="Group 31"/>
          <p:cNvGrpSpPr/>
          <p:nvPr/>
        </p:nvGrpSpPr>
        <p:grpSpPr bwMode="blackWhite">
          <a:xfrm>
            <a:off x="465532" y="3078226"/>
            <a:ext cx="1828800" cy="384048"/>
            <a:chOff x="1064584" y="1607425"/>
            <a:chExt cx="636277" cy="318138"/>
          </a:xfrm>
        </p:grpSpPr>
        <p:sp>
          <p:nvSpPr>
            <p:cNvPr id="59" name="Rounded Rectangle 58"/>
            <p:cNvSpPr/>
            <p:nvPr/>
          </p:nvSpPr>
          <p:spPr bwMode="blackWhite">
            <a:xfrm>
              <a:off x="1064584" y="1607425"/>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60" name="Rounded Rectangle 38"/>
            <p:cNvSpPr/>
            <p:nvPr/>
          </p:nvSpPr>
          <p:spPr bwMode="blackWhite">
            <a:xfrm>
              <a:off x="1080114" y="1622955"/>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Disaster Recovery</a:t>
              </a:r>
            </a:p>
          </p:txBody>
        </p:sp>
      </p:grpSp>
      <p:grpSp>
        <p:nvGrpSpPr>
          <p:cNvPr id="61" name="Group 32"/>
          <p:cNvGrpSpPr/>
          <p:nvPr/>
        </p:nvGrpSpPr>
        <p:grpSpPr bwMode="blackWhite">
          <a:xfrm>
            <a:off x="670146" y="2621026"/>
            <a:ext cx="1828800" cy="384048"/>
            <a:chOff x="1441015" y="955428"/>
            <a:chExt cx="636277" cy="318138"/>
          </a:xfrm>
        </p:grpSpPr>
        <p:sp>
          <p:nvSpPr>
            <p:cNvPr id="62" name="Rounded Rectangle 61"/>
            <p:cNvSpPr/>
            <p:nvPr/>
          </p:nvSpPr>
          <p:spPr bwMode="blackWhite">
            <a:xfrm>
              <a:off x="1441015" y="955428"/>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63" name="Rounded Rectangle 40"/>
            <p:cNvSpPr/>
            <p:nvPr/>
          </p:nvSpPr>
          <p:spPr bwMode="blackWhite">
            <a:xfrm>
              <a:off x="1456545" y="970958"/>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Archiving </a:t>
              </a:r>
              <a:br>
                <a:rPr lang="en-US" sz="1400" dirty="0" smtClean="0">
                  <a:solidFill>
                    <a:schemeClr val="bg2">
                      <a:lumMod val="25000"/>
                    </a:schemeClr>
                  </a:solidFill>
                  <a:latin typeface="Gill Sans MT" pitchFamily="34" charset="0"/>
                </a:rPr>
              </a:br>
              <a:r>
                <a:rPr lang="en-US" sz="1400" dirty="0" smtClean="0">
                  <a:solidFill>
                    <a:schemeClr val="bg2">
                      <a:lumMod val="25000"/>
                    </a:schemeClr>
                  </a:solidFill>
                  <a:latin typeface="Gill Sans MT" pitchFamily="34" charset="0"/>
                </a:rPr>
                <a:t>and Purging</a:t>
              </a:r>
            </a:p>
          </p:txBody>
        </p:sp>
      </p:grpSp>
      <p:grpSp>
        <p:nvGrpSpPr>
          <p:cNvPr id="64" name="Group 33"/>
          <p:cNvGrpSpPr/>
          <p:nvPr/>
        </p:nvGrpSpPr>
        <p:grpSpPr bwMode="blackWhite">
          <a:xfrm>
            <a:off x="1035928" y="2163826"/>
            <a:ext cx="1828800" cy="384048"/>
            <a:chOff x="1992902" y="443351"/>
            <a:chExt cx="636277" cy="318138"/>
          </a:xfrm>
        </p:grpSpPr>
        <p:sp>
          <p:nvSpPr>
            <p:cNvPr id="65" name="Rounded Rectangle 64"/>
            <p:cNvSpPr/>
            <p:nvPr/>
          </p:nvSpPr>
          <p:spPr bwMode="blackWhite">
            <a:xfrm>
              <a:off x="1992902" y="443351"/>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66" name="Rounded Rectangle 42"/>
            <p:cNvSpPr/>
            <p:nvPr/>
          </p:nvSpPr>
          <p:spPr bwMode="blackWhite">
            <a:xfrm>
              <a:off x="2008432" y="458881"/>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Regulatory Compliance</a:t>
              </a:r>
            </a:p>
          </p:txBody>
        </p:sp>
      </p:grpSp>
      <p:grpSp>
        <p:nvGrpSpPr>
          <p:cNvPr id="67" name="Group 34"/>
          <p:cNvGrpSpPr/>
          <p:nvPr/>
        </p:nvGrpSpPr>
        <p:grpSpPr bwMode="blackWhite">
          <a:xfrm>
            <a:off x="1758560" y="1706626"/>
            <a:ext cx="2008221" cy="384048"/>
            <a:chOff x="2671208" y="116697"/>
            <a:chExt cx="636277" cy="318138"/>
          </a:xfrm>
        </p:grpSpPr>
        <p:sp>
          <p:nvSpPr>
            <p:cNvPr id="68" name="Rounded Rectangle 67"/>
            <p:cNvSpPr/>
            <p:nvPr/>
          </p:nvSpPr>
          <p:spPr bwMode="blackWhite">
            <a:xfrm>
              <a:off x="2671208" y="116697"/>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69" name="Rounded Rectangle 44"/>
            <p:cNvSpPr/>
            <p:nvPr/>
          </p:nvSpPr>
          <p:spPr bwMode="blackWhite">
            <a:xfrm>
              <a:off x="2686738" y="132227"/>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Scripting and Programmability APIs</a:t>
              </a:r>
            </a:p>
          </p:txBody>
        </p:sp>
      </p:grpSp>
      <p:grpSp>
        <p:nvGrpSpPr>
          <p:cNvPr id="70" name="Group 78"/>
          <p:cNvGrpSpPr/>
          <p:nvPr/>
        </p:nvGrpSpPr>
        <p:grpSpPr bwMode="blackWhite">
          <a:xfrm>
            <a:off x="4815222" y="1249426"/>
            <a:ext cx="1828800" cy="384048"/>
            <a:chOff x="2671208" y="116697"/>
            <a:chExt cx="636277" cy="318138"/>
          </a:xfrm>
        </p:grpSpPr>
        <p:sp>
          <p:nvSpPr>
            <p:cNvPr id="71" name="Rounded Rectangle 70"/>
            <p:cNvSpPr/>
            <p:nvPr/>
          </p:nvSpPr>
          <p:spPr bwMode="blackWhite">
            <a:xfrm>
              <a:off x="2671208" y="116697"/>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72" name="Rounded Rectangle 44"/>
            <p:cNvSpPr/>
            <p:nvPr/>
          </p:nvSpPr>
          <p:spPr bwMode="blackWhite">
            <a:xfrm>
              <a:off x="2686738" y="132227"/>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Memory Management</a:t>
              </a:r>
            </a:p>
          </p:txBody>
        </p:sp>
      </p:grpSp>
      <p:grpSp>
        <p:nvGrpSpPr>
          <p:cNvPr id="73" name="Group 75"/>
          <p:cNvGrpSpPr/>
          <p:nvPr/>
        </p:nvGrpSpPr>
        <p:grpSpPr bwMode="blackWhite">
          <a:xfrm>
            <a:off x="2558140" y="1249426"/>
            <a:ext cx="1828800" cy="384048"/>
            <a:chOff x="2671208" y="116697"/>
            <a:chExt cx="636277" cy="318138"/>
          </a:xfrm>
        </p:grpSpPr>
        <p:sp>
          <p:nvSpPr>
            <p:cNvPr id="74" name="Rounded Rectangle 73"/>
            <p:cNvSpPr/>
            <p:nvPr/>
          </p:nvSpPr>
          <p:spPr bwMode="blackWhite">
            <a:xfrm>
              <a:off x="2671208" y="116697"/>
              <a:ext cx="636277" cy="318138"/>
            </a:xfrm>
            <a:prstGeom prst="round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75" name="Rounded Rectangle 44"/>
            <p:cNvSpPr/>
            <p:nvPr/>
          </p:nvSpPr>
          <p:spPr bwMode="blackWhite">
            <a:xfrm>
              <a:off x="2686738" y="132227"/>
              <a:ext cx="605217" cy="287078"/>
            </a:xfrm>
            <a:prstGeom prst="rect">
              <a:avLst/>
            </a:prstGeom>
            <a:noFill/>
            <a:ln>
              <a:noFill/>
            </a:ln>
            <a:scene3d>
              <a:camera prst="orthographicFront"/>
              <a:lightRig rig="threePt" dir="t"/>
            </a:scene3d>
            <a:sp3d>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fontAlgn="base">
                <a:lnSpc>
                  <a:spcPct val="90000"/>
                </a:lnSpc>
                <a:spcBef>
                  <a:spcPct val="0"/>
                </a:spcBef>
                <a:spcAft>
                  <a:spcPct val="0"/>
                </a:spcAft>
              </a:pPr>
              <a:r>
                <a:rPr lang="en-US" sz="1400" dirty="0" smtClean="0">
                  <a:solidFill>
                    <a:schemeClr val="bg2">
                      <a:lumMod val="25000"/>
                    </a:schemeClr>
                  </a:solidFill>
                  <a:latin typeface="Gill Sans MT" pitchFamily="34" charset="0"/>
                </a:rPr>
                <a:t>Thread Management</a:t>
              </a:r>
            </a:p>
          </p:txBody>
        </p:sp>
      </p:grpSp>
      <p:sp>
        <p:nvSpPr>
          <p:cNvPr id="76" name="Title 1"/>
          <p:cNvSpPr txBox="1">
            <a:spLocks/>
          </p:cNvSpPr>
          <p:nvPr/>
        </p:nvSpPr>
        <p:spPr bwMode="blackWhite">
          <a:xfrm>
            <a:off x="2486939" y="2857500"/>
            <a:ext cx="4170121" cy="2057400"/>
          </a:xfrm>
          <a:prstGeom prst="rect">
            <a:avLst/>
          </a:prstGeom>
          <a:ln w="12700">
            <a:noFill/>
          </a:ln>
        </p:spPr>
        <p:txBody>
          <a:bodyPr vert="horz" anchor="t">
            <a:noAutofit/>
          </a:bodyPr>
          <a:lstStyle/>
          <a:p>
            <a:pPr marL="0" marR="0" lvl="0" indent="0" algn="ctr" defTabSz="914363" fontAlgn="auto">
              <a:lnSpc>
                <a:spcPct val="90000"/>
              </a:lnSpc>
              <a:spcBef>
                <a:spcPct val="0"/>
              </a:spcBef>
              <a:spcAft>
                <a:spcPts val="0"/>
              </a:spcAft>
              <a:buClrTx/>
              <a:buSzTx/>
              <a:tabLst/>
              <a:defRPr/>
            </a:pPr>
            <a:r>
              <a:rPr lang="en-US" sz="48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Gill Sans MT" pitchFamily="34" charset="0"/>
                <a:cs typeface="Arial" charset="0"/>
              </a:rPr>
              <a:t>What’s in a BizTalk Host?</a:t>
            </a:r>
            <a:endParaRPr lang="en-US" sz="48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Gill Sans MT" pitchFamily="34"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10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10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1000"/>
                                        <p:tgtEl>
                                          <p:spTgt spid="58"/>
                                        </p:tgtEl>
                                      </p:cBhvr>
                                    </p:animEffect>
                                  </p:childTnLst>
                                </p:cTn>
                              </p:par>
                              <p:par>
                                <p:cTn id="26" presetID="10"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10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1000"/>
                                        <p:tgtEl>
                                          <p:spTgt spid="67"/>
                                        </p:tgtEl>
                                      </p:cBhvr>
                                    </p:animEffect>
                                  </p:childTnLst>
                                </p:cTn>
                              </p:par>
                              <p:par>
                                <p:cTn id="35" presetID="10"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1000"/>
                                        <p:tgtEl>
                                          <p:spTgt spid="7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1000"/>
                                        <p:tgtEl>
                                          <p:spTgt spid="70"/>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10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1000"/>
                                        <p:tgtEl>
                                          <p:spTgt spid="27"/>
                                        </p:tgtEl>
                                      </p:cBhvr>
                                    </p:animEffect>
                                  </p:childTnLst>
                                </p:cTn>
                              </p:par>
                              <p:par>
                                <p:cTn id="66" presetID="10"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14282" y="214290"/>
            <a:ext cx="8715436" cy="785818"/>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err="1" smtClean="0">
                <a:solidFill>
                  <a:schemeClr val="bg1"/>
                </a:solidFill>
                <a:latin typeface="Cambria" pitchFamily="18" charset="0"/>
              </a:rPr>
              <a:t>Scale-out</a:t>
            </a:r>
            <a:r>
              <a:rPr lang="pt-PT" sz="3600" i="1" dirty="0" smtClean="0">
                <a:solidFill>
                  <a:schemeClr val="bg1"/>
                </a:solidFill>
                <a:latin typeface="Cambria" pitchFamily="18" charset="0"/>
              </a:rPr>
              <a:t> </a:t>
            </a:r>
            <a:r>
              <a:rPr lang="pt-PT" sz="3600" i="1" dirty="0" err="1" smtClean="0">
                <a:solidFill>
                  <a:schemeClr val="bg1"/>
                </a:solidFill>
                <a:latin typeface="Cambria" pitchFamily="18" charset="0"/>
              </a:rPr>
              <a:t>Configurations</a:t>
            </a:r>
            <a:r>
              <a:rPr lang="pt-PT" sz="3600" i="1" dirty="0" smtClean="0">
                <a:solidFill>
                  <a:schemeClr val="bg1"/>
                </a:solidFill>
                <a:latin typeface="Cambria" pitchFamily="18" charset="0"/>
              </a:rPr>
              <a:t> </a:t>
            </a:r>
          </a:p>
        </p:txBody>
      </p:sp>
      <p:pic>
        <p:nvPicPr>
          <p:cNvPr id="38" name="Picture 2"/>
          <p:cNvPicPr>
            <a:picLocks noChangeAspect="1" noChangeArrowheads="1"/>
          </p:cNvPicPr>
          <p:nvPr/>
        </p:nvPicPr>
        <p:blipFill>
          <a:blip r:embed="rId3" cstate="print"/>
          <a:srcRect/>
          <a:stretch>
            <a:fillRect/>
          </a:stretch>
        </p:blipFill>
        <p:spPr bwMode="auto">
          <a:xfrm>
            <a:off x="7786678" y="6299103"/>
            <a:ext cx="1357322" cy="558897"/>
          </a:xfrm>
          <a:prstGeom prst="rect">
            <a:avLst/>
          </a:prstGeom>
          <a:noFill/>
          <a:ln w="9525">
            <a:noFill/>
            <a:miter lim="800000"/>
            <a:headEnd/>
            <a:tailEnd/>
          </a:ln>
          <a:effectLst/>
        </p:spPr>
      </p:pic>
      <p:grpSp>
        <p:nvGrpSpPr>
          <p:cNvPr id="6" name="Group 5"/>
          <p:cNvGrpSpPr/>
          <p:nvPr/>
        </p:nvGrpSpPr>
        <p:grpSpPr>
          <a:xfrm>
            <a:off x="349250" y="1870074"/>
            <a:ext cx="1360349" cy="1333501"/>
            <a:chOff x="114300" y="1524000"/>
            <a:chExt cx="1447800" cy="1419226"/>
          </a:xfrm>
        </p:grpSpPr>
        <p:sp>
          <p:nvSpPr>
            <p:cNvPr id="7" name="Oval 6"/>
            <p:cNvSpPr/>
            <p:nvPr/>
          </p:nvSpPr>
          <p:spPr bwMode="auto">
            <a:xfrm>
              <a:off x="114300" y="1543050"/>
              <a:ext cx="1447800" cy="1400176"/>
            </a:xfrm>
            <a:prstGeom prst="ellipse">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1"/>
                </a:solidFill>
              </a:endParaRPr>
            </a:p>
          </p:txBody>
        </p:sp>
        <p:pic>
          <p:nvPicPr>
            <p:cNvPr id="8" name="Picture 62" descr="BizTalk"/>
            <p:cNvPicPr>
              <a:picLocks noChangeAspect="1" noChangeArrowheads="1"/>
            </p:cNvPicPr>
            <p:nvPr/>
          </p:nvPicPr>
          <p:blipFill>
            <a:blip r:embed="rId4" cstate="print"/>
            <a:srcRect/>
            <a:stretch>
              <a:fillRect/>
            </a:stretch>
          </p:blipFill>
          <p:spPr bwMode="auto">
            <a:xfrm>
              <a:off x="381000" y="1676400"/>
              <a:ext cx="742950" cy="1143000"/>
            </a:xfrm>
            <a:prstGeom prst="rect">
              <a:avLst/>
            </a:prstGeom>
            <a:noFill/>
            <a:ln w="9525">
              <a:noFill/>
              <a:miter lim="800000"/>
              <a:headEnd/>
              <a:tailEnd/>
            </a:ln>
          </p:spPr>
        </p:pic>
        <p:pic>
          <p:nvPicPr>
            <p:cNvPr id="9" name="Picture 70" descr="visio process chart 3"/>
            <p:cNvPicPr>
              <a:picLocks noChangeAspect="1" noChangeArrowheads="1"/>
            </p:cNvPicPr>
            <p:nvPr/>
          </p:nvPicPr>
          <p:blipFill>
            <a:blip r:embed="rId5" cstate="print"/>
            <a:srcRect/>
            <a:stretch>
              <a:fillRect/>
            </a:stretch>
          </p:blipFill>
          <p:spPr bwMode="auto">
            <a:xfrm>
              <a:off x="609600" y="2362200"/>
              <a:ext cx="663780" cy="387943"/>
            </a:xfrm>
            <a:prstGeom prst="rect">
              <a:avLst/>
            </a:prstGeom>
            <a:noFill/>
            <a:ln w="9525">
              <a:noFill/>
              <a:miter lim="800000"/>
              <a:headEnd/>
              <a:tailEnd/>
            </a:ln>
          </p:spPr>
        </p:pic>
        <p:pic>
          <p:nvPicPr>
            <p:cNvPr id="10" name="Picture 3"/>
            <p:cNvPicPr>
              <a:picLocks noChangeAspect="1" noChangeArrowheads="1"/>
            </p:cNvPicPr>
            <p:nvPr/>
          </p:nvPicPr>
          <p:blipFill>
            <a:blip r:embed="rId6" cstate="print"/>
            <a:srcRect/>
            <a:stretch>
              <a:fillRect/>
            </a:stretch>
          </p:blipFill>
          <p:spPr bwMode="auto">
            <a:xfrm>
              <a:off x="533400" y="2514600"/>
              <a:ext cx="323850" cy="381000"/>
            </a:xfrm>
            <a:prstGeom prst="rect">
              <a:avLst/>
            </a:prstGeom>
            <a:noFill/>
            <a:ln w="9525">
              <a:noFill/>
              <a:miter lim="800000"/>
              <a:headEnd/>
              <a:tailEnd/>
            </a:ln>
            <a:effectLst/>
          </p:spPr>
        </p:pic>
        <p:sp>
          <p:nvSpPr>
            <p:cNvPr id="11" name="Down Arrow 10"/>
            <p:cNvSpPr/>
            <p:nvPr/>
          </p:nvSpPr>
          <p:spPr bwMode="auto">
            <a:xfrm>
              <a:off x="609600" y="1524000"/>
              <a:ext cx="228600" cy="381000"/>
            </a:xfrm>
            <a:prstGeom prst="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sp>
          <p:nvSpPr>
            <p:cNvPr id="12" name="Down Arrow 11"/>
            <p:cNvSpPr/>
            <p:nvPr/>
          </p:nvSpPr>
          <p:spPr bwMode="auto">
            <a:xfrm flipV="1">
              <a:off x="762000" y="1524000"/>
              <a:ext cx="228600" cy="381000"/>
            </a:xfrm>
            <a:prstGeom prst="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grpSp>
      <p:grpSp>
        <p:nvGrpSpPr>
          <p:cNvPr id="13" name="Group 12"/>
          <p:cNvGrpSpPr/>
          <p:nvPr/>
        </p:nvGrpSpPr>
        <p:grpSpPr>
          <a:xfrm>
            <a:off x="4572000" y="1898650"/>
            <a:ext cx="4295839" cy="4152644"/>
            <a:chOff x="4495800" y="2057400"/>
            <a:chExt cx="4572000" cy="4419600"/>
          </a:xfrm>
        </p:grpSpPr>
        <p:sp>
          <p:nvSpPr>
            <p:cNvPr id="14" name="Oval 13"/>
            <p:cNvSpPr/>
            <p:nvPr/>
          </p:nvSpPr>
          <p:spPr bwMode="auto">
            <a:xfrm>
              <a:off x="4495800" y="2057400"/>
              <a:ext cx="4572000" cy="4419600"/>
            </a:xfrm>
            <a:prstGeom prst="ellipse">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1"/>
                </a:solidFill>
              </a:endParaRPr>
            </a:p>
          </p:txBody>
        </p:sp>
        <p:pic>
          <p:nvPicPr>
            <p:cNvPr id="15" name="Picture 62" descr="BizTalk"/>
            <p:cNvPicPr>
              <a:picLocks noChangeAspect="1" noChangeArrowheads="1"/>
            </p:cNvPicPr>
            <p:nvPr/>
          </p:nvPicPr>
          <p:blipFill>
            <a:blip r:embed="rId4" cstate="print"/>
            <a:srcRect/>
            <a:stretch>
              <a:fillRect/>
            </a:stretch>
          </p:blipFill>
          <p:spPr bwMode="auto">
            <a:xfrm>
              <a:off x="4594020" y="3352800"/>
              <a:ext cx="742950" cy="1143000"/>
            </a:xfrm>
            <a:prstGeom prst="rect">
              <a:avLst/>
            </a:prstGeom>
            <a:noFill/>
            <a:ln w="9525">
              <a:noFill/>
              <a:miter lim="800000"/>
              <a:headEnd/>
              <a:tailEnd/>
            </a:ln>
          </p:spPr>
        </p:pic>
        <p:pic>
          <p:nvPicPr>
            <p:cNvPr id="16" name="Picture 62" descr="BizTalk"/>
            <p:cNvPicPr>
              <a:picLocks noChangeAspect="1" noChangeArrowheads="1"/>
            </p:cNvPicPr>
            <p:nvPr/>
          </p:nvPicPr>
          <p:blipFill>
            <a:blip r:embed="rId4" cstate="print"/>
            <a:srcRect/>
            <a:stretch>
              <a:fillRect/>
            </a:stretch>
          </p:blipFill>
          <p:spPr bwMode="auto">
            <a:xfrm>
              <a:off x="5203620" y="3352800"/>
              <a:ext cx="742950" cy="1143000"/>
            </a:xfrm>
            <a:prstGeom prst="rect">
              <a:avLst/>
            </a:prstGeom>
            <a:noFill/>
            <a:ln w="9525">
              <a:noFill/>
              <a:miter lim="800000"/>
              <a:headEnd/>
              <a:tailEnd/>
            </a:ln>
          </p:spPr>
        </p:pic>
        <p:pic>
          <p:nvPicPr>
            <p:cNvPr id="17" name="Picture 70" descr="visio process chart 3"/>
            <p:cNvPicPr>
              <a:picLocks noChangeAspect="1" noChangeArrowheads="1"/>
            </p:cNvPicPr>
            <p:nvPr/>
          </p:nvPicPr>
          <p:blipFill>
            <a:blip r:embed="rId5" cstate="print"/>
            <a:srcRect/>
            <a:stretch>
              <a:fillRect/>
            </a:stretch>
          </p:blipFill>
          <p:spPr bwMode="auto">
            <a:xfrm>
              <a:off x="5432220" y="4038600"/>
              <a:ext cx="663780" cy="387943"/>
            </a:xfrm>
            <a:prstGeom prst="rect">
              <a:avLst/>
            </a:prstGeom>
            <a:noFill/>
            <a:ln w="9525">
              <a:noFill/>
              <a:miter lim="800000"/>
              <a:headEnd/>
              <a:tailEnd/>
            </a:ln>
          </p:spPr>
        </p:pic>
        <p:pic>
          <p:nvPicPr>
            <p:cNvPr id="18" name="Picture 62" descr="BizTalk"/>
            <p:cNvPicPr>
              <a:picLocks noChangeAspect="1" noChangeArrowheads="1"/>
            </p:cNvPicPr>
            <p:nvPr/>
          </p:nvPicPr>
          <p:blipFill>
            <a:blip r:embed="rId4" cstate="print"/>
            <a:srcRect/>
            <a:stretch>
              <a:fillRect/>
            </a:stretch>
          </p:blipFill>
          <p:spPr bwMode="auto">
            <a:xfrm>
              <a:off x="6611943" y="4953000"/>
              <a:ext cx="742950" cy="1143000"/>
            </a:xfrm>
            <a:prstGeom prst="rect">
              <a:avLst/>
            </a:prstGeom>
            <a:noFill/>
            <a:ln w="9525">
              <a:noFill/>
              <a:miter lim="800000"/>
              <a:headEnd/>
              <a:tailEnd/>
            </a:ln>
          </p:spPr>
        </p:pic>
        <p:pic>
          <p:nvPicPr>
            <p:cNvPr id="19" name="Picture 62" descr="BizTalk"/>
            <p:cNvPicPr>
              <a:picLocks noChangeAspect="1" noChangeArrowheads="1"/>
            </p:cNvPicPr>
            <p:nvPr/>
          </p:nvPicPr>
          <p:blipFill>
            <a:blip r:embed="rId4" cstate="print"/>
            <a:srcRect/>
            <a:stretch>
              <a:fillRect/>
            </a:stretch>
          </p:blipFill>
          <p:spPr bwMode="auto">
            <a:xfrm>
              <a:off x="7145343" y="4953000"/>
              <a:ext cx="742950" cy="1143000"/>
            </a:xfrm>
            <a:prstGeom prst="rect">
              <a:avLst/>
            </a:prstGeom>
            <a:noFill/>
            <a:ln w="9525">
              <a:noFill/>
              <a:miter lim="800000"/>
              <a:headEnd/>
              <a:tailEnd/>
            </a:ln>
          </p:spPr>
        </p:pic>
        <p:pic>
          <p:nvPicPr>
            <p:cNvPr id="20" name="Picture 62" descr="BizTalk"/>
            <p:cNvPicPr>
              <a:picLocks noChangeAspect="1" noChangeArrowheads="1"/>
            </p:cNvPicPr>
            <p:nvPr/>
          </p:nvPicPr>
          <p:blipFill>
            <a:blip r:embed="rId4" cstate="print"/>
            <a:srcRect/>
            <a:stretch>
              <a:fillRect/>
            </a:stretch>
          </p:blipFill>
          <p:spPr bwMode="auto">
            <a:xfrm>
              <a:off x="5240343" y="4953000"/>
              <a:ext cx="742950" cy="1143000"/>
            </a:xfrm>
            <a:prstGeom prst="rect">
              <a:avLst/>
            </a:prstGeom>
            <a:noFill/>
            <a:ln w="9525">
              <a:noFill/>
              <a:miter lim="800000"/>
              <a:headEnd/>
              <a:tailEnd/>
            </a:ln>
          </p:spPr>
        </p:pic>
        <p:pic>
          <p:nvPicPr>
            <p:cNvPr id="21" name="Picture 62" descr="BizTalk"/>
            <p:cNvPicPr>
              <a:picLocks noChangeAspect="1" noChangeArrowheads="1"/>
            </p:cNvPicPr>
            <p:nvPr/>
          </p:nvPicPr>
          <p:blipFill>
            <a:blip r:embed="rId4" cstate="print"/>
            <a:srcRect/>
            <a:stretch>
              <a:fillRect/>
            </a:stretch>
          </p:blipFill>
          <p:spPr bwMode="auto">
            <a:xfrm>
              <a:off x="5849943" y="4953000"/>
              <a:ext cx="742950" cy="1143000"/>
            </a:xfrm>
            <a:prstGeom prst="rect">
              <a:avLst/>
            </a:prstGeom>
            <a:noFill/>
            <a:ln w="9525">
              <a:noFill/>
              <a:miter lim="800000"/>
              <a:headEnd/>
              <a:tailEnd/>
            </a:ln>
          </p:spPr>
        </p:pic>
        <p:pic>
          <p:nvPicPr>
            <p:cNvPr id="22" name="Picture 13"/>
            <p:cNvPicPr>
              <a:picLocks noChangeAspect="1" noChangeArrowheads="1"/>
            </p:cNvPicPr>
            <p:nvPr/>
          </p:nvPicPr>
          <p:blipFill>
            <a:blip r:embed="rId7" cstate="print"/>
            <a:srcRect/>
            <a:stretch>
              <a:fillRect/>
            </a:stretch>
          </p:blipFill>
          <p:spPr bwMode="auto">
            <a:xfrm>
              <a:off x="5545143" y="5486400"/>
              <a:ext cx="1030077" cy="838200"/>
            </a:xfrm>
            <a:prstGeom prst="rect">
              <a:avLst/>
            </a:prstGeom>
            <a:noFill/>
            <a:ln w="9525">
              <a:noFill/>
              <a:miter lim="800000"/>
              <a:headEnd/>
              <a:tailEnd/>
            </a:ln>
          </p:spPr>
        </p:pic>
        <p:pic>
          <p:nvPicPr>
            <p:cNvPr id="23" name="Picture 13"/>
            <p:cNvPicPr>
              <a:picLocks noChangeAspect="1" noChangeArrowheads="1"/>
            </p:cNvPicPr>
            <p:nvPr/>
          </p:nvPicPr>
          <p:blipFill>
            <a:blip r:embed="rId7" cstate="print"/>
            <a:srcRect/>
            <a:stretch>
              <a:fillRect/>
            </a:stretch>
          </p:blipFill>
          <p:spPr bwMode="auto">
            <a:xfrm>
              <a:off x="6916743" y="5486400"/>
              <a:ext cx="1030077" cy="838200"/>
            </a:xfrm>
            <a:prstGeom prst="rect">
              <a:avLst/>
            </a:prstGeom>
            <a:noFill/>
            <a:ln w="9525">
              <a:noFill/>
              <a:miter lim="800000"/>
              <a:headEnd/>
              <a:tailEnd/>
            </a:ln>
          </p:spPr>
        </p:pic>
        <p:pic>
          <p:nvPicPr>
            <p:cNvPr id="24" name="Picture 70" descr="visio process chart 3"/>
            <p:cNvPicPr>
              <a:picLocks noChangeAspect="1" noChangeArrowheads="1"/>
            </p:cNvPicPr>
            <p:nvPr/>
          </p:nvPicPr>
          <p:blipFill>
            <a:blip r:embed="rId5" cstate="print"/>
            <a:srcRect/>
            <a:stretch>
              <a:fillRect/>
            </a:stretch>
          </p:blipFill>
          <p:spPr bwMode="auto">
            <a:xfrm>
              <a:off x="4822620" y="4038600"/>
              <a:ext cx="663780" cy="387943"/>
            </a:xfrm>
            <a:prstGeom prst="rect">
              <a:avLst/>
            </a:prstGeom>
            <a:noFill/>
            <a:ln w="9525">
              <a:noFill/>
              <a:miter lim="800000"/>
              <a:headEnd/>
              <a:tailEnd/>
            </a:ln>
          </p:spPr>
        </p:pic>
        <p:pic>
          <p:nvPicPr>
            <p:cNvPr id="25" name="Picture 62" descr="BizTalk"/>
            <p:cNvPicPr>
              <a:picLocks noChangeAspect="1" noChangeArrowheads="1"/>
            </p:cNvPicPr>
            <p:nvPr/>
          </p:nvPicPr>
          <p:blipFill>
            <a:blip r:embed="rId4" cstate="print"/>
            <a:srcRect/>
            <a:stretch>
              <a:fillRect/>
            </a:stretch>
          </p:blipFill>
          <p:spPr bwMode="auto">
            <a:xfrm>
              <a:off x="6041820" y="3352800"/>
              <a:ext cx="742950" cy="1143000"/>
            </a:xfrm>
            <a:prstGeom prst="rect">
              <a:avLst/>
            </a:prstGeom>
            <a:noFill/>
            <a:ln w="9525">
              <a:noFill/>
              <a:miter lim="800000"/>
              <a:headEnd/>
              <a:tailEnd/>
            </a:ln>
          </p:spPr>
        </p:pic>
        <p:pic>
          <p:nvPicPr>
            <p:cNvPr id="26" name="Picture 62" descr="BizTalk"/>
            <p:cNvPicPr>
              <a:picLocks noChangeAspect="1" noChangeArrowheads="1"/>
            </p:cNvPicPr>
            <p:nvPr/>
          </p:nvPicPr>
          <p:blipFill>
            <a:blip r:embed="rId4" cstate="print"/>
            <a:srcRect/>
            <a:stretch>
              <a:fillRect/>
            </a:stretch>
          </p:blipFill>
          <p:spPr bwMode="auto">
            <a:xfrm>
              <a:off x="6651420" y="3352800"/>
              <a:ext cx="742950" cy="1143000"/>
            </a:xfrm>
            <a:prstGeom prst="rect">
              <a:avLst/>
            </a:prstGeom>
            <a:noFill/>
            <a:ln w="9525">
              <a:noFill/>
              <a:miter lim="800000"/>
              <a:headEnd/>
              <a:tailEnd/>
            </a:ln>
          </p:spPr>
        </p:pic>
        <p:pic>
          <p:nvPicPr>
            <p:cNvPr id="27" name="Picture 70" descr="visio process chart 3"/>
            <p:cNvPicPr>
              <a:picLocks noChangeAspect="1" noChangeArrowheads="1"/>
            </p:cNvPicPr>
            <p:nvPr/>
          </p:nvPicPr>
          <p:blipFill>
            <a:blip r:embed="rId5" cstate="print"/>
            <a:srcRect/>
            <a:stretch>
              <a:fillRect/>
            </a:stretch>
          </p:blipFill>
          <p:spPr bwMode="auto">
            <a:xfrm>
              <a:off x="6880020" y="4038600"/>
              <a:ext cx="663780" cy="387943"/>
            </a:xfrm>
            <a:prstGeom prst="rect">
              <a:avLst/>
            </a:prstGeom>
            <a:noFill/>
            <a:ln w="9525">
              <a:noFill/>
              <a:miter lim="800000"/>
              <a:headEnd/>
              <a:tailEnd/>
            </a:ln>
          </p:spPr>
        </p:pic>
        <p:pic>
          <p:nvPicPr>
            <p:cNvPr id="28" name="Picture 70" descr="visio process chart 3"/>
            <p:cNvPicPr>
              <a:picLocks noChangeAspect="1" noChangeArrowheads="1"/>
            </p:cNvPicPr>
            <p:nvPr/>
          </p:nvPicPr>
          <p:blipFill>
            <a:blip r:embed="rId5" cstate="print"/>
            <a:srcRect/>
            <a:stretch>
              <a:fillRect/>
            </a:stretch>
          </p:blipFill>
          <p:spPr bwMode="auto">
            <a:xfrm>
              <a:off x="6270420" y="4038600"/>
              <a:ext cx="663780" cy="387943"/>
            </a:xfrm>
            <a:prstGeom prst="rect">
              <a:avLst/>
            </a:prstGeom>
            <a:noFill/>
            <a:ln w="9525">
              <a:noFill/>
              <a:miter lim="800000"/>
              <a:headEnd/>
              <a:tailEnd/>
            </a:ln>
          </p:spPr>
        </p:pic>
        <p:pic>
          <p:nvPicPr>
            <p:cNvPr id="29" name="Picture 62" descr="BizTalk"/>
            <p:cNvPicPr>
              <a:picLocks noChangeAspect="1" noChangeArrowheads="1"/>
            </p:cNvPicPr>
            <p:nvPr/>
          </p:nvPicPr>
          <p:blipFill>
            <a:blip r:embed="rId4" cstate="print"/>
            <a:srcRect/>
            <a:stretch>
              <a:fillRect/>
            </a:stretch>
          </p:blipFill>
          <p:spPr bwMode="auto">
            <a:xfrm>
              <a:off x="7565820" y="3352800"/>
              <a:ext cx="742950" cy="1143000"/>
            </a:xfrm>
            <a:prstGeom prst="rect">
              <a:avLst/>
            </a:prstGeom>
            <a:noFill/>
            <a:ln w="9525">
              <a:noFill/>
              <a:miter lim="800000"/>
              <a:headEnd/>
              <a:tailEnd/>
            </a:ln>
          </p:spPr>
        </p:pic>
        <p:pic>
          <p:nvPicPr>
            <p:cNvPr id="30" name="Picture 62" descr="BizTalk"/>
            <p:cNvPicPr>
              <a:picLocks noChangeAspect="1" noChangeArrowheads="1"/>
            </p:cNvPicPr>
            <p:nvPr/>
          </p:nvPicPr>
          <p:blipFill>
            <a:blip r:embed="rId4" cstate="print"/>
            <a:srcRect/>
            <a:stretch>
              <a:fillRect/>
            </a:stretch>
          </p:blipFill>
          <p:spPr bwMode="auto">
            <a:xfrm>
              <a:off x="8175420" y="3352800"/>
              <a:ext cx="742950" cy="1143000"/>
            </a:xfrm>
            <a:prstGeom prst="rect">
              <a:avLst/>
            </a:prstGeom>
            <a:noFill/>
            <a:ln w="9525">
              <a:noFill/>
              <a:miter lim="800000"/>
              <a:headEnd/>
              <a:tailEnd/>
            </a:ln>
          </p:spPr>
        </p:pic>
        <p:pic>
          <p:nvPicPr>
            <p:cNvPr id="31" name="Picture 70" descr="visio process chart 3"/>
            <p:cNvPicPr>
              <a:picLocks noChangeAspect="1" noChangeArrowheads="1"/>
            </p:cNvPicPr>
            <p:nvPr/>
          </p:nvPicPr>
          <p:blipFill>
            <a:blip r:embed="rId5" cstate="print"/>
            <a:srcRect/>
            <a:stretch>
              <a:fillRect/>
            </a:stretch>
          </p:blipFill>
          <p:spPr bwMode="auto">
            <a:xfrm>
              <a:off x="8404020" y="4038600"/>
              <a:ext cx="663780" cy="387943"/>
            </a:xfrm>
            <a:prstGeom prst="rect">
              <a:avLst/>
            </a:prstGeom>
            <a:noFill/>
            <a:ln w="9525">
              <a:noFill/>
              <a:miter lim="800000"/>
              <a:headEnd/>
              <a:tailEnd/>
            </a:ln>
          </p:spPr>
        </p:pic>
        <p:pic>
          <p:nvPicPr>
            <p:cNvPr id="35" name="Picture 70" descr="visio process chart 3"/>
            <p:cNvPicPr>
              <a:picLocks noChangeAspect="1" noChangeArrowheads="1"/>
            </p:cNvPicPr>
            <p:nvPr/>
          </p:nvPicPr>
          <p:blipFill>
            <a:blip r:embed="rId5" cstate="print"/>
            <a:srcRect/>
            <a:stretch>
              <a:fillRect/>
            </a:stretch>
          </p:blipFill>
          <p:spPr bwMode="auto">
            <a:xfrm>
              <a:off x="7794420" y="4038600"/>
              <a:ext cx="663780" cy="387943"/>
            </a:xfrm>
            <a:prstGeom prst="rect">
              <a:avLst/>
            </a:prstGeom>
            <a:noFill/>
            <a:ln w="9525">
              <a:noFill/>
              <a:miter lim="800000"/>
              <a:headEnd/>
              <a:tailEnd/>
            </a:ln>
          </p:spPr>
        </p:pic>
        <p:sp>
          <p:nvSpPr>
            <p:cNvPr id="36" name="Down Arrow 35"/>
            <p:cNvSpPr/>
            <p:nvPr/>
          </p:nvSpPr>
          <p:spPr bwMode="auto">
            <a:xfrm>
              <a:off x="5562600" y="3200400"/>
              <a:ext cx="228600" cy="381000"/>
            </a:xfrm>
            <a:prstGeom prst="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ln w="3175">
                  <a:solidFill>
                    <a:schemeClr val="tx1"/>
                  </a:solidFill>
                </a:ln>
                <a:solidFill>
                  <a:schemeClr val="bg1"/>
                </a:solidFill>
              </a:endParaRPr>
            </a:p>
          </p:txBody>
        </p:sp>
        <p:sp>
          <p:nvSpPr>
            <p:cNvPr id="37" name="Down Arrow 36"/>
            <p:cNvSpPr/>
            <p:nvPr/>
          </p:nvSpPr>
          <p:spPr bwMode="auto">
            <a:xfrm>
              <a:off x="4953000" y="3200400"/>
              <a:ext cx="228600" cy="381000"/>
            </a:xfrm>
            <a:prstGeom prst="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ln w="3175">
                  <a:solidFill>
                    <a:schemeClr val="tx1"/>
                  </a:solidFill>
                </a:ln>
                <a:solidFill>
                  <a:schemeClr val="bg1"/>
                </a:solidFill>
              </a:endParaRPr>
            </a:p>
          </p:txBody>
        </p:sp>
        <p:sp>
          <p:nvSpPr>
            <p:cNvPr id="39" name="Down Arrow 38"/>
            <p:cNvSpPr/>
            <p:nvPr/>
          </p:nvSpPr>
          <p:spPr bwMode="auto">
            <a:xfrm flipV="1">
              <a:off x="8534400" y="3200400"/>
              <a:ext cx="228600" cy="381000"/>
            </a:xfrm>
            <a:prstGeom prst="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ln w="3175">
                  <a:solidFill>
                    <a:schemeClr val="tx1"/>
                  </a:solidFill>
                </a:ln>
                <a:solidFill>
                  <a:schemeClr val="bg1"/>
                </a:solidFill>
              </a:endParaRPr>
            </a:p>
          </p:txBody>
        </p:sp>
        <p:sp>
          <p:nvSpPr>
            <p:cNvPr id="40" name="Down Arrow 39"/>
            <p:cNvSpPr/>
            <p:nvPr/>
          </p:nvSpPr>
          <p:spPr bwMode="auto">
            <a:xfrm flipV="1">
              <a:off x="7924800" y="3200400"/>
              <a:ext cx="228600" cy="381000"/>
            </a:xfrm>
            <a:prstGeom prst="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ln w="3175">
                  <a:solidFill>
                    <a:schemeClr val="tx1"/>
                  </a:solidFill>
                </a:ln>
                <a:solidFill>
                  <a:schemeClr val="bg1"/>
                </a:solidFill>
              </a:endParaRPr>
            </a:p>
          </p:txBody>
        </p:sp>
        <p:sp>
          <p:nvSpPr>
            <p:cNvPr id="41" name="Up-Down Arrow 40"/>
            <p:cNvSpPr/>
            <p:nvPr/>
          </p:nvSpPr>
          <p:spPr bwMode="auto">
            <a:xfrm>
              <a:off x="5105400" y="4572000"/>
              <a:ext cx="228600" cy="457200"/>
            </a:xfrm>
            <a:prstGeom prst="up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sp>
          <p:nvSpPr>
            <p:cNvPr id="42" name="Up-Down Arrow 41"/>
            <p:cNvSpPr/>
            <p:nvPr/>
          </p:nvSpPr>
          <p:spPr bwMode="auto">
            <a:xfrm>
              <a:off x="6324600" y="4572000"/>
              <a:ext cx="228600" cy="457200"/>
            </a:xfrm>
            <a:prstGeom prst="up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sp>
          <p:nvSpPr>
            <p:cNvPr id="43" name="Up-Down Arrow 42"/>
            <p:cNvSpPr/>
            <p:nvPr/>
          </p:nvSpPr>
          <p:spPr bwMode="auto">
            <a:xfrm>
              <a:off x="6858000" y="4572000"/>
              <a:ext cx="228600" cy="457200"/>
            </a:xfrm>
            <a:prstGeom prst="up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sp>
          <p:nvSpPr>
            <p:cNvPr id="44" name="Up-Down Arrow 43"/>
            <p:cNvSpPr/>
            <p:nvPr/>
          </p:nvSpPr>
          <p:spPr bwMode="auto">
            <a:xfrm>
              <a:off x="5562600" y="4572000"/>
              <a:ext cx="228600" cy="457200"/>
            </a:xfrm>
            <a:prstGeom prst="up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sp>
          <p:nvSpPr>
            <p:cNvPr id="45" name="Up-Down Arrow 44"/>
            <p:cNvSpPr/>
            <p:nvPr/>
          </p:nvSpPr>
          <p:spPr bwMode="auto">
            <a:xfrm>
              <a:off x="7696200" y="4572000"/>
              <a:ext cx="228600" cy="457200"/>
            </a:xfrm>
            <a:prstGeom prst="up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sp>
          <p:nvSpPr>
            <p:cNvPr id="46" name="Up-Down Arrow 45"/>
            <p:cNvSpPr/>
            <p:nvPr/>
          </p:nvSpPr>
          <p:spPr bwMode="auto">
            <a:xfrm>
              <a:off x="8153400" y="4572000"/>
              <a:ext cx="228600" cy="457200"/>
            </a:xfrm>
            <a:prstGeom prst="up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grpSp>
      <p:grpSp>
        <p:nvGrpSpPr>
          <p:cNvPr id="47" name="Group 46"/>
          <p:cNvGrpSpPr/>
          <p:nvPr/>
        </p:nvGrpSpPr>
        <p:grpSpPr>
          <a:xfrm>
            <a:off x="1690944" y="1874954"/>
            <a:ext cx="2819144" cy="2792295"/>
            <a:chOff x="1495425" y="1733550"/>
            <a:chExt cx="3000375" cy="2971800"/>
          </a:xfrm>
        </p:grpSpPr>
        <p:grpSp>
          <p:nvGrpSpPr>
            <p:cNvPr id="48" name="Group 68"/>
            <p:cNvGrpSpPr/>
            <p:nvPr/>
          </p:nvGrpSpPr>
          <p:grpSpPr>
            <a:xfrm>
              <a:off x="1495425" y="1733550"/>
              <a:ext cx="3000375" cy="2971800"/>
              <a:chOff x="1495425" y="1733550"/>
              <a:chExt cx="3000375" cy="2971800"/>
            </a:xfrm>
          </p:grpSpPr>
          <p:sp>
            <p:nvSpPr>
              <p:cNvPr id="51" name="Oval 50"/>
              <p:cNvSpPr/>
              <p:nvPr/>
            </p:nvSpPr>
            <p:spPr bwMode="auto">
              <a:xfrm>
                <a:off x="1495425" y="1733550"/>
                <a:ext cx="3000375" cy="2971800"/>
              </a:xfrm>
              <a:prstGeom prst="ellipse">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2400" dirty="0" smtClean="0">
                  <a:solidFill>
                    <a:schemeClr val="bg1"/>
                  </a:solidFill>
                </a:endParaRPr>
              </a:p>
            </p:txBody>
          </p:sp>
          <p:pic>
            <p:nvPicPr>
              <p:cNvPr id="52" name="Picture 62" descr="BizTalk"/>
              <p:cNvPicPr>
                <a:picLocks noChangeAspect="1" noChangeArrowheads="1"/>
              </p:cNvPicPr>
              <p:nvPr/>
            </p:nvPicPr>
            <p:blipFill>
              <a:blip r:embed="rId4" cstate="print"/>
              <a:srcRect/>
              <a:stretch>
                <a:fillRect/>
              </a:stretch>
            </p:blipFill>
            <p:spPr bwMode="auto">
              <a:xfrm>
                <a:off x="2003220" y="2057400"/>
                <a:ext cx="742950" cy="1143000"/>
              </a:xfrm>
              <a:prstGeom prst="rect">
                <a:avLst/>
              </a:prstGeom>
              <a:noFill/>
              <a:ln w="9525">
                <a:noFill/>
                <a:miter lim="800000"/>
                <a:headEnd/>
                <a:tailEnd/>
              </a:ln>
            </p:spPr>
          </p:pic>
          <p:pic>
            <p:nvPicPr>
              <p:cNvPr id="53" name="Picture 70" descr="visio process chart 3"/>
              <p:cNvPicPr>
                <a:picLocks noChangeAspect="1" noChangeArrowheads="1"/>
              </p:cNvPicPr>
              <p:nvPr/>
            </p:nvPicPr>
            <p:blipFill>
              <a:blip r:embed="rId5" cstate="print"/>
              <a:srcRect/>
              <a:stretch>
                <a:fillRect/>
              </a:stretch>
            </p:blipFill>
            <p:spPr bwMode="auto">
              <a:xfrm>
                <a:off x="2231820" y="2743200"/>
                <a:ext cx="663780" cy="387943"/>
              </a:xfrm>
              <a:prstGeom prst="rect">
                <a:avLst/>
              </a:prstGeom>
              <a:noFill/>
              <a:ln w="9525">
                <a:noFill/>
                <a:miter lim="800000"/>
                <a:headEnd/>
                <a:tailEnd/>
              </a:ln>
            </p:spPr>
          </p:pic>
          <p:pic>
            <p:nvPicPr>
              <p:cNvPr id="54" name="Picture 62" descr="BizTalk"/>
              <p:cNvPicPr>
                <a:picLocks noChangeAspect="1" noChangeArrowheads="1"/>
              </p:cNvPicPr>
              <p:nvPr/>
            </p:nvPicPr>
            <p:blipFill>
              <a:blip r:embed="rId4" cstate="print"/>
              <a:srcRect/>
              <a:stretch>
                <a:fillRect/>
              </a:stretch>
            </p:blipFill>
            <p:spPr bwMode="auto">
              <a:xfrm>
                <a:off x="3146220" y="2057400"/>
                <a:ext cx="742950" cy="1143000"/>
              </a:xfrm>
              <a:prstGeom prst="rect">
                <a:avLst/>
              </a:prstGeom>
              <a:noFill/>
              <a:ln w="9525">
                <a:noFill/>
                <a:miter lim="800000"/>
                <a:headEnd/>
                <a:tailEnd/>
              </a:ln>
            </p:spPr>
          </p:pic>
          <p:pic>
            <p:nvPicPr>
              <p:cNvPr id="55" name="Picture 70" descr="visio process chart 3"/>
              <p:cNvPicPr>
                <a:picLocks noChangeAspect="1" noChangeArrowheads="1"/>
              </p:cNvPicPr>
              <p:nvPr/>
            </p:nvPicPr>
            <p:blipFill>
              <a:blip r:embed="rId5" cstate="print"/>
              <a:srcRect/>
              <a:stretch>
                <a:fillRect/>
              </a:stretch>
            </p:blipFill>
            <p:spPr bwMode="auto">
              <a:xfrm>
                <a:off x="3374820" y="2743200"/>
                <a:ext cx="663780" cy="387943"/>
              </a:xfrm>
              <a:prstGeom prst="rect">
                <a:avLst/>
              </a:prstGeom>
              <a:noFill/>
              <a:ln w="9525">
                <a:noFill/>
                <a:miter lim="800000"/>
                <a:headEnd/>
                <a:tailEnd/>
              </a:ln>
            </p:spPr>
          </p:pic>
          <p:pic>
            <p:nvPicPr>
              <p:cNvPr id="56" name="Picture 62" descr="BizTalk"/>
              <p:cNvPicPr>
                <a:picLocks noChangeAspect="1" noChangeArrowheads="1"/>
              </p:cNvPicPr>
              <p:nvPr/>
            </p:nvPicPr>
            <p:blipFill>
              <a:blip r:embed="rId4" cstate="print"/>
              <a:srcRect/>
              <a:stretch>
                <a:fillRect/>
              </a:stretch>
            </p:blipFill>
            <p:spPr bwMode="auto">
              <a:xfrm>
                <a:off x="2231820" y="3429000"/>
                <a:ext cx="742950" cy="1143000"/>
              </a:xfrm>
              <a:prstGeom prst="rect">
                <a:avLst/>
              </a:prstGeom>
              <a:noFill/>
              <a:ln w="9525">
                <a:noFill/>
                <a:miter lim="800000"/>
                <a:headEnd/>
                <a:tailEnd/>
              </a:ln>
            </p:spPr>
          </p:pic>
          <p:pic>
            <p:nvPicPr>
              <p:cNvPr id="57" name="Picture 62" descr="BizTalk"/>
              <p:cNvPicPr>
                <a:picLocks noChangeAspect="1" noChangeArrowheads="1"/>
              </p:cNvPicPr>
              <p:nvPr/>
            </p:nvPicPr>
            <p:blipFill>
              <a:blip r:embed="rId4" cstate="print"/>
              <a:srcRect/>
              <a:stretch>
                <a:fillRect/>
              </a:stretch>
            </p:blipFill>
            <p:spPr bwMode="auto">
              <a:xfrm>
                <a:off x="2612820" y="3505200"/>
                <a:ext cx="742950" cy="1143000"/>
              </a:xfrm>
              <a:prstGeom prst="rect">
                <a:avLst/>
              </a:prstGeom>
              <a:noFill/>
              <a:ln w="9525">
                <a:noFill/>
                <a:miter lim="800000"/>
                <a:headEnd/>
                <a:tailEnd/>
              </a:ln>
            </p:spPr>
          </p:pic>
          <p:pic>
            <p:nvPicPr>
              <p:cNvPr id="58" name="Picture 3"/>
              <p:cNvPicPr>
                <a:picLocks noChangeAspect="1" noChangeArrowheads="1"/>
              </p:cNvPicPr>
              <p:nvPr/>
            </p:nvPicPr>
            <p:blipFill>
              <a:blip r:embed="rId6" cstate="print"/>
              <a:srcRect/>
              <a:stretch>
                <a:fillRect/>
              </a:stretch>
            </p:blipFill>
            <p:spPr bwMode="auto">
              <a:xfrm>
                <a:off x="2548050" y="4114800"/>
                <a:ext cx="388620" cy="457200"/>
              </a:xfrm>
              <a:prstGeom prst="rect">
                <a:avLst/>
              </a:prstGeom>
              <a:noFill/>
              <a:ln w="9525">
                <a:noFill/>
                <a:miter lim="800000"/>
                <a:headEnd/>
                <a:tailEnd/>
              </a:ln>
              <a:effectLst/>
            </p:spPr>
          </p:pic>
          <p:pic>
            <p:nvPicPr>
              <p:cNvPr id="59" name="Picture 3"/>
              <p:cNvPicPr>
                <a:picLocks noChangeAspect="1" noChangeArrowheads="1"/>
              </p:cNvPicPr>
              <p:nvPr/>
            </p:nvPicPr>
            <p:blipFill>
              <a:blip r:embed="rId6" cstate="print"/>
              <a:srcRect/>
              <a:stretch>
                <a:fillRect/>
              </a:stretch>
            </p:blipFill>
            <p:spPr bwMode="auto">
              <a:xfrm>
                <a:off x="2917620" y="4114800"/>
                <a:ext cx="388620" cy="457200"/>
              </a:xfrm>
              <a:prstGeom prst="rect">
                <a:avLst/>
              </a:prstGeom>
              <a:noFill/>
              <a:ln w="9525">
                <a:noFill/>
                <a:miter lim="800000"/>
                <a:headEnd/>
                <a:tailEnd/>
              </a:ln>
              <a:effectLst/>
            </p:spPr>
          </p:pic>
          <p:sp>
            <p:nvSpPr>
              <p:cNvPr id="60" name="Down Arrow 59"/>
              <p:cNvSpPr/>
              <p:nvPr/>
            </p:nvSpPr>
            <p:spPr bwMode="auto">
              <a:xfrm flipV="1">
                <a:off x="3581400" y="1905000"/>
                <a:ext cx="228600" cy="381000"/>
              </a:xfrm>
              <a:prstGeom prst="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sp>
            <p:nvSpPr>
              <p:cNvPr id="61" name="Down Arrow 60"/>
              <p:cNvSpPr/>
              <p:nvPr/>
            </p:nvSpPr>
            <p:spPr bwMode="auto">
              <a:xfrm>
                <a:off x="2438400" y="1905000"/>
                <a:ext cx="228600" cy="381000"/>
              </a:xfrm>
              <a:prstGeom prst="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sp>
            <p:nvSpPr>
              <p:cNvPr id="62" name="Up-Down Arrow 61"/>
              <p:cNvSpPr/>
              <p:nvPr/>
            </p:nvSpPr>
            <p:spPr bwMode="auto">
              <a:xfrm>
                <a:off x="2362200" y="3124200"/>
                <a:ext cx="228600" cy="457200"/>
              </a:xfrm>
              <a:prstGeom prst="up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sp>
            <p:nvSpPr>
              <p:cNvPr id="63" name="Up-Down Arrow 62"/>
              <p:cNvSpPr/>
              <p:nvPr/>
            </p:nvSpPr>
            <p:spPr bwMode="auto">
              <a:xfrm>
                <a:off x="3124200" y="3124200"/>
                <a:ext cx="228600" cy="457200"/>
              </a:xfrm>
              <a:prstGeom prst="up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grpSp>
        <p:sp>
          <p:nvSpPr>
            <p:cNvPr id="49" name="Down Arrow 48"/>
            <p:cNvSpPr/>
            <p:nvPr/>
          </p:nvSpPr>
          <p:spPr bwMode="auto">
            <a:xfrm flipV="1">
              <a:off x="2590800" y="1905000"/>
              <a:ext cx="228600" cy="381000"/>
            </a:xfrm>
            <a:prstGeom prst="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sp>
          <p:nvSpPr>
            <p:cNvPr id="50" name="Down Arrow 49"/>
            <p:cNvSpPr/>
            <p:nvPr/>
          </p:nvSpPr>
          <p:spPr bwMode="auto">
            <a:xfrm>
              <a:off x="3429000" y="1905000"/>
              <a:ext cx="228600" cy="381000"/>
            </a:xfrm>
            <a:prstGeom prst="downArrow">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smtClean="0">
                <a:solidFill>
                  <a:schemeClr val="bg1"/>
                </a:solidFill>
              </a:endParaRPr>
            </a:p>
          </p:txBody>
        </p:sp>
      </p:grpSp>
      <p:pic>
        <p:nvPicPr>
          <p:cNvPr id="64" name="Picture 16" descr="arrow 1 Teal Curved Arrow Large"/>
          <p:cNvPicPr>
            <a:picLocks noChangeAspect="1" noChangeArrowheads="1"/>
          </p:cNvPicPr>
          <p:nvPr/>
        </p:nvPicPr>
        <p:blipFill>
          <a:blip r:embed="rId8" cstate="print"/>
          <a:stretch>
            <a:fillRect/>
          </a:stretch>
        </p:blipFill>
        <p:spPr bwMode="auto">
          <a:xfrm rot="794962">
            <a:off x="602127" y="3105776"/>
            <a:ext cx="1511260" cy="913147"/>
          </a:xfrm>
          <a:prstGeom prst="rect">
            <a:avLst/>
          </a:prstGeom>
          <a:noFill/>
          <a:ln w="9525">
            <a:noFill/>
            <a:miter lim="800000"/>
            <a:headEnd/>
            <a:tailEnd/>
          </a:ln>
        </p:spPr>
      </p:pic>
      <p:pic>
        <p:nvPicPr>
          <p:cNvPr id="65" name="Picture 16" descr="arrow 1 Teal Curved Arrow Large"/>
          <p:cNvPicPr>
            <a:picLocks noChangeAspect="1" noChangeArrowheads="1"/>
          </p:cNvPicPr>
          <p:nvPr/>
        </p:nvPicPr>
        <p:blipFill>
          <a:blip r:embed="rId8" cstate="print"/>
          <a:stretch>
            <a:fillRect/>
          </a:stretch>
        </p:blipFill>
        <p:spPr bwMode="auto">
          <a:xfrm rot="400345">
            <a:off x="3060305" y="4402289"/>
            <a:ext cx="2178456" cy="1316287"/>
          </a:xfrm>
          <a:prstGeom prst="rect">
            <a:avLst/>
          </a:prstGeom>
          <a:noFill/>
          <a:ln w="9525">
            <a:noFill/>
            <a:miter lim="800000"/>
            <a:headEnd/>
            <a:tailEnd/>
          </a:ln>
        </p:spPr>
      </p:pic>
      <p:sp>
        <p:nvSpPr>
          <p:cNvPr id="66" name="TextBox 65"/>
          <p:cNvSpPr txBox="1"/>
          <p:nvPr/>
        </p:nvSpPr>
        <p:spPr>
          <a:xfrm>
            <a:off x="387350" y="1281499"/>
            <a:ext cx="1303562" cy="369332"/>
          </a:xfrm>
          <a:prstGeom prst="rect">
            <a:avLst/>
          </a:prstGeom>
          <a:noFill/>
        </p:spPr>
        <p:txBody>
          <a:bodyPr wrap="none" rtlCol="0">
            <a:spAutoFit/>
          </a:bodyPr>
          <a:lstStyle/>
          <a:p>
            <a:pPr algn="ctr"/>
            <a:r>
              <a:rPr lang="en-US" dirty="0" smtClean="0"/>
              <a:t>Stand-alone</a:t>
            </a:r>
            <a:endParaRPr lang="en-US" dirty="0"/>
          </a:p>
        </p:txBody>
      </p:sp>
      <p:sp>
        <p:nvSpPr>
          <p:cNvPr id="67" name="TextBox 66"/>
          <p:cNvSpPr txBox="1"/>
          <p:nvPr/>
        </p:nvSpPr>
        <p:spPr>
          <a:xfrm>
            <a:off x="2019300" y="1143000"/>
            <a:ext cx="2012089" cy="646331"/>
          </a:xfrm>
          <a:prstGeom prst="rect">
            <a:avLst/>
          </a:prstGeom>
          <a:noFill/>
        </p:spPr>
        <p:txBody>
          <a:bodyPr wrap="none" rtlCol="0">
            <a:spAutoFit/>
          </a:bodyPr>
          <a:lstStyle/>
          <a:p>
            <a:pPr algn="ctr"/>
            <a:r>
              <a:rPr lang="en-US" dirty="0" smtClean="0"/>
              <a:t>Basic Clustering </a:t>
            </a:r>
            <a:br>
              <a:rPr lang="en-US" dirty="0" smtClean="0"/>
            </a:br>
            <a:r>
              <a:rPr lang="en-US" dirty="0" smtClean="0"/>
              <a:t>and Load Balancing</a:t>
            </a:r>
            <a:endParaRPr lang="en-US" dirty="0"/>
          </a:p>
        </p:txBody>
      </p:sp>
      <p:sp>
        <p:nvSpPr>
          <p:cNvPr id="68" name="TextBox 67"/>
          <p:cNvSpPr txBox="1"/>
          <p:nvPr/>
        </p:nvSpPr>
        <p:spPr>
          <a:xfrm>
            <a:off x="5219700" y="1143000"/>
            <a:ext cx="2967479" cy="646331"/>
          </a:xfrm>
          <a:prstGeom prst="rect">
            <a:avLst/>
          </a:prstGeom>
          <a:noFill/>
        </p:spPr>
        <p:txBody>
          <a:bodyPr wrap="none" rtlCol="0">
            <a:spAutoFit/>
          </a:bodyPr>
          <a:lstStyle/>
          <a:p>
            <a:pPr algn="ctr"/>
            <a:r>
              <a:rPr lang="en-US" dirty="0" smtClean="0"/>
              <a:t>Advanced Clustering, </a:t>
            </a:r>
          </a:p>
          <a:p>
            <a:pPr algn="ctr"/>
            <a:r>
              <a:rPr lang="en-US" dirty="0" smtClean="0"/>
              <a:t>Load Balancing and Multi-tier </a:t>
            </a:r>
            <a:endParaRPr lang="en-US" dirty="0"/>
          </a:p>
        </p:txBody>
      </p:sp>
      <p:pic>
        <p:nvPicPr>
          <p:cNvPr id="69" name="Picture 68" descr="BTS 2006 R2 Scaleout Config.JPG"/>
          <p:cNvPicPr>
            <a:picLocks noChangeAspect="1"/>
          </p:cNvPicPr>
          <p:nvPr/>
        </p:nvPicPr>
        <p:blipFill>
          <a:blip r:embed="rId9" cstate="print"/>
          <a:stretch>
            <a:fillRect/>
          </a:stretch>
        </p:blipFill>
        <p:spPr>
          <a:xfrm>
            <a:off x="0" y="4200960"/>
            <a:ext cx="2333767" cy="2465970"/>
          </a:xfrm>
          <a:prstGeom prst="rect">
            <a:avLst/>
          </a:prstGeom>
          <a:effectLst>
            <a:outerShdw blurRad="76200" dir="13500000" sy="23000" kx="1200000" algn="br" rotWithShape="0">
              <a:prstClr val="black">
                <a:alpha val="20000"/>
              </a:prstClr>
            </a:outerShdw>
            <a:reflection blurRad="6350" stA="50000" endA="300" endPos="90000" dir="5400000" sy="-100000" algn="bl" rotWithShape="0"/>
          </a:effectLst>
          <a:scene3d>
            <a:camera prst="perspectiveContrastingRightFacing"/>
            <a:lightRig rig="threePt" dir="t"/>
          </a:scene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dissolve">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dissolve">
                                      <p:cBhvr>
                                        <p:cTn id="16" dur="500"/>
                                        <p:tgtEl>
                                          <p:spTgt spid="65"/>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additive="base">
                                        <p:cTn id="25" dur="500" fill="hold"/>
                                        <p:tgtEl>
                                          <p:spTgt spid="69"/>
                                        </p:tgtEl>
                                        <p:attrNameLst>
                                          <p:attrName>ppt_x</p:attrName>
                                        </p:attrNameLst>
                                      </p:cBhvr>
                                      <p:tavLst>
                                        <p:tav tm="0">
                                          <p:val>
                                            <p:strVal val="0-#ppt_w/2"/>
                                          </p:val>
                                        </p:tav>
                                        <p:tav tm="100000">
                                          <p:val>
                                            <p:strVal val="#ppt_x"/>
                                          </p:val>
                                        </p:tav>
                                      </p:tavLst>
                                    </p:anim>
                                    <p:anim calcmode="lin" valueType="num">
                                      <p:cBhvr additive="base">
                                        <p:cTn id="26"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smtClean="0">
                <a:solidFill>
                  <a:schemeClr val="bg1"/>
                </a:solidFill>
                <a:latin typeface="Gill Sans MT" pitchFamily="34" charset="0"/>
              </a:rPr>
              <a:t>BizTalk RASS </a:t>
            </a:r>
            <a:r>
              <a:rPr lang="pt-PT" sz="3600" i="1" dirty="0" err="1" smtClean="0">
                <a:solidFill>
                  <a:schemeClr val="bg1"/>
                </a:solidFill>
                <a:latin typeface="Gill Sans MT" pitchFamily="34" charset="0"/>
              </a:rPr>
              <a:t>Capabilities</a:t>
            </a: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3"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6" name="Text Placeholder 2"/>
          <p:cNvSpPr txBox="1">
            <a:spLocks/>
          </p:cNvSpPr>
          <p:nvPr/>
        </p:nvSpPr>
        <p:spPr>
          <a:xfrm>
            <a:off x="381000" y="1411553"/>
            <a:ext cx="8763000" cy="1160192"/>
          </a:xfrm>
          <a:prstGeom prst="rect">
            <a:avLst/>
          </a:prstGeom>
        </p:spPr>
        <p:txBody>
          <a:bodyPr vert="horz" lIns="91440" tIns="45720" rIns="91440" bIns="45720" rtlCol="0" anchor="ctr"/>
          <a:lstStyle/>
          <a:p>
            <a:pPr marL="400050" marR="0" lvl="0" indent="-40005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lumMod val="50000"/>
                    <a:lumOff val="50000"/>
                  </a:schemeClr>
                </a:solidFill>
                <a:effectLst>
                  <a:outerShdw blurRad="50800" dist="38100" dir="2700000" algn="tl" rotWithShape="0">
                    <a:prstClr val="black">
                      <a:alpha val="40000"/>
                    </a:prstClr>
                  </a:outerShdw>
                </a:effectLst>
                <a:latin typeface="Gill Sans MT" pitchFamily="34" charset="0"/>
              </a:rPr>
              <a:t>R</a:t>
            </a:r>
            <a:r>
              <a:rPr lang="en-US" sz="2000" dirty="0" smtClean="0">
                <a:solidFill>
                  <a:schemeClr val="bg1"/>
                </a:solidFill>
                <a:latin typeface="Gill Sans MT" pitchFamily="34" charset="0"/>
              </a:rPr>
              <a:t>eliability - Persistence and durability </a:t>
            </a:r>
          </a:p>
          <a:p>
            <a:pPr marL="400050" marR="0" lvl="0" indent="-40005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lumMod val="50000"/>
                    <a:lumOff val="50000"/>
                  </a:schemeClr>
                </a:solidFill>
                <a:effectLst>
                  <a:outerShdw blurRad="50800" dist="38100" dir="2700000" algn="tl" rotWithShape="0">
                    <a:prstClr val="black">
                      <a:alpha val="40000"/>
                    </a:prstClr>
                  </a:outerShdw>
                </a:effectLst>
                <a:latin typeface="Gill Sans MT" pitchFamily="34" charset="0"/>
              </a:rPr>
              <a:t>A</a:t>
            </a:r>
            <a:r>
              <a:rPr lang="en-US" sz="2000" dirty="0" smtClean="0">
                <a:solidFill>
                  <a:schemeClr val="bg1"/>
                </a:solidFill>
                <a:latin typeface="Gill Sans MT" pitchFamily="34" charset="0"/>
              </a:rPr>
              <a:t>vailability - Load balancing and fault tolerance</a:t>
            </a:r>
          </a:p>
          <a:p>
            <a:pPr marL="400050" marR="0" lvl="0" indent="-40005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lumMod val="50000"/>
                    <a:lumOff val="50000"/>
                  </a:schemeClr>
                </a:solidFill>
                <a:effectLst>
                  <a:outerShdw blurRad="50800" dist="38100" dir="2700000" algn="tl" rotWithShape="0">
                    <a:prstClr val="black">
                      <a:alpha val="40000"/>
                    </a:prstClr>
                  </a:outerShdw>
                </a:effectLst>
                <a:latin typeface="Gill Sans MT" pitchFamily="34" charset="0"/>
              </a:rPr>
              <a:t>S</a:t>
            </a:r>
            <a:r>
              <a:rPr lang="en-US" sz="2000" dirty="0" smtClean="0">
                <a:solidFill>
                  <a:schemeClr val="bg1"/>
                </a:solidFill>
                <a:latin typeface="Gill Sans MT" pitchFamily="34" charset="0"/>
              </a:rPr>
              <a:t>calability - Clustering and host group  </a:t>
            </a:r>
          </a:p>
          <a:p>
            <a:pPr marL="400050" marR="0" lvl="0" indent="-40005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lumMod val="50000"/>
                    <a:lumOff val="50000"/>
                  </a:schemeClr>
                </a:solidFill>
                <a:effectLst>
                  <a:outerShdw blurRad="50800" dist="38100" dir="2700000" algn="tl" rotWithShape="0">
                    <a:prstClr val="black">
                      <a:alpha val="40000"/>
                    </a:prstClr>
                  </a:outerShdw>
                </a:effectLst>
                <a:latin typeface="Gill Sans MT" pitchFamily="34" charset="0"/>
              </a:rPr>
              <a:t>S</a:t>
            </a:r>
            <a:r>
              <a:rPr lang="en-US" sz="2000" dirty="0" smtClean="0">
                <a:solidFill>
                  <a:schemeClr val="bg1"/>
                </a:solidFill>
                <a:latin typeface="Gill Sans MT" pitchFamily="34" charset="0"/>
              </a:rPr>
              <a:t>ecurity - Message, host and role based</a:t>
            </a:r>
          </a:p>
        </p:txBody>
      </p:sp>
      <p:grpSp>
        <p:nvGrpSpPr>
          <p:cNvPr id="7" name="Group 6"/>
          <p:cNvGrpSpPr/>
          <p:nvPr/>
        </p:nvGrpSpPr>
        <p:grpSpPr>
          <a:xfrm>
            <a:off x="785786" y="3500438"/>
            <a:ext cx="7578921" cy="2469753"/>
            <a:chOff x="782539" y="3918149"/>
            <a:chExt cx="7578921" cy="2469753"/>
          </a:xfrm>
        </p:grpSpPr>
        <p:grpSp>
          <p:nvGrpSpPr>
            <p:cNvPr id="8" name="Group 4"/>
            <p:cNvGrpSpPr/>
            <p:nvPr/>
          </p:nvGrpSpPr>
          <p:grpSpPr>
            <a:xfrm>
              <a:off x="3208495" y="5005655"/>
              <a:ext cx="2742323" cy="1382247"/>
              <a:chOff x="2425956" y="3754504"/>
              <a:chExt cx="2742323" cy="1382247"/>
            </a:xfrm>
            <a:scene3d>
              <a:camera prst="orthographicFront"/>
              <a:lightRig rig="flat" dir="t"/>
            </a:scene3d>
          </p:grpSpPr>
          <p:sp>
            <p:nvSpPr>
              <p:cNvPr id="25" name="Oval 24"/>
              <p:cNvSpPr/>
              <p:nvPr/>
            </p:nvSpPr>
            <p:spPr>
              <a:xfrm>
                <a:off x="2425956" y="3754504"/>
                <a:ext cx="2742323" cy="1382247"/>
              </a:xfrm>
              <a:prstGeom prst="ellipse">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26" name="Oval 4"/>
              <p:cNvSpPr/>
              <p:nvPr/>
            </p:nvSpPr>
            <p:spPr>
              <a:xfrm>
                <a:off x="2827560" y="3956929"/>
                <a:ext cx="1939115" cy="9773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1066800">
                  <a:lnSpc>
                    <a:spcPct val="90000"/>
                  </a:lnSpc>
                  <a:spcBef>
                    <a:spcPct val="0"/>
                  </a:spcBef>
                  <a:spcAft>
                    <a:spcPct val="35000"/>
                  </a:spcAft>
                </a:pPr>
                <a:r>
                  <a:rPr lang="en-US" sz="3200" dirty="0" smtClean="0">
                    <a:solidFill>
                      <a:schemeClr val="bg2">
                        <a:lumMod val="25000"/>
                      </a:schemeClr>
                    </a:solidFill>
                    <a:latin typeface="Gill Sans MT" pitchFamily="34" charset="0"/>
                  </a:rPr>
                  <a:t>Enterprise Ready</a:t>
                </a:r>
                <a:endParaRPr lang="en-US" sz="3200" dirty="0">
                  <a:solidFill>
                    <a:schemeClr val="bg2">
                      <a:lumMod val="25000"/>
                    </a:schemeClr>
                  </a:solidFill>
                  <a:latin typeface="Gill Sans MT" pitchFamily="34" charset="0"/>
                </a:endParaRPr>
              </a:p>
            </p:txBody>
          </p:sp>
        </p:grpSp>
        <p:sp>
          <p:nvSpPr>
            <p:cNvPr id="9" name="Left Arrow 8"/>
            <p:cNvSpPr/>
            <p:nvPr/>
          </p:nvSpPr>
          <p:spPr>
            <a:xfrm rot="11585388">
              <a:off x="1749849" y="4919210"/>
              <a:ext cx="1518390" cy="592222"/>
            </a:xfrm>
            <a:prstGeom prst="leftArrow">
              <a:avLst>
                <a:gd name="adj1" fmla="val 60000"/>
                <a:gd name="adj2" fmla="val 50000"/>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82539" y="4754691"/>
              <a:ext cx="1974075" cy="577377"/>
              <a:chOff x="0" y="3503540"/>
              <a:chExt cx="1974075" cy="577377"/>
            </a:xfrm>
            <a:scene3d>
              <a:camera prst="orthographicFront"/>
              <a:lightRig rig="flat" dir="t"/>
            </a:scene3d>
          </p:grpSpPr>
          <p:sp>
            <p:nvSpPr>
              <p:cNvPr id="23" name="Rounded Rectangle 22"/>
              <p:cNvSpPr/>
              <p:nvPr/>
            </p:nvSpPr>
            <p:spPr>
              <a:xfrm>
                <a:off x="0" y="3503540"/>
                <a:ext cx="1974075" cy="577377"/>
              </a:xfrm>
              <a:prstGeom prst="roundRect">
                <a:avLst>
                  <a:gd name="adj" fmla="val 10000"/>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24" name="Rounded Rectangle 7"/>
              <p:cNvSpPr/>
              <p:nvPr/>
            </p:nvSpPr>
            <p:spPr>
              <a:xfrm>
                <a:off x="16911" y="3520451"/>
                <a:ext cx="1940253" cy="54355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000" b="0" kern="1200" dirty="0" smtClean="0">
                    <a:solidFill>
                      <a:schemeClr val="bg2">
                        <a:lumMod val="25000"/>
                      </a:schemeClr>
                    </a:solidFill>
                    <a:latin typeface="Gill Sans MT" pitchFamily="34" charset="0"/>
                  </a:rPr>
                  <a:t>High Throughput</a:t>
                </a:r>
                <a:endParaRPr lang="en-US" sz="2000" b="0" kern="1200" dirty="0">
                  <a:solidFill>
                    <a:schemeClr val="bg2">
                      <a:lumMod val="25000"/>
                    </a:schemeClr>
                  </a:solidFill>
                  <a:latin typeface="Gill Sans MT" pitchFamily="34" charset="0"/>
                </a:endParaRPr>
              </a:p>
            </p:txBody>
          </p:sp>
        </p:grpSp>
        <p:sp>
          <p:nvSpPr>
            <p:cNvPr id="11" name="Left Arrow 10"/>
            <p:cNvSpPr/>
            <p:nvPr/>
          </p:nvSpPr>
          <p:spPr>
            <a:xfrm rot="13724657">
              <a:off x="3092371" y="4317627"/>
              <a:ext cx="1074585" cy="592222"/>
            </a:xfrm>
            <a:prstGeom prst="leftArrow">
              <a:avLst>
                <a:gd name="adj1" fmla="val 60000"/>
                <a:gd name="adj2" fmla="val 50000"/>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grpSp>
          <p:nvGrpSpPr>
            <p:cNvPr id="12" name="Group 11"/>
            <p:cNvGrpSpPr/>
            <p:nvPr/>
          </p:nvGrpSpPr>
          <p:grpSpPr>
            <a:xfrm>
              <a:off x="2288324" y="3918149"/>
              <a:ext cx="1974075" cy="583331"/>
              <a:chOff x="1505785" y="2666998"/>
              <a:chExt cx="1974075" cy="583331"/>
            </a:xfrm>
            <a:scene3d>
              <a:camera prst="orthographicFront"/>
              <a:lightRig rig="flat" dir="t"/>
            </a:scene3d>
          </p:grpSpPr>
          <p:sp>
            <p:nvSpPr>
              <p:cNvPr id="21" name="Rounded Rectangle 20"/>
              <p:cNvSpPr/>
              <p:nvPr/>
            </p:nvSpPr>
            <p:spPr>
              <a:xfrm>
                <a:off x="1505785" y="2666998"/>
                <a:ext cx="1974075" cy="583331"/>
              </a:xfrm>
              <a:prstGeom prst="roundRect">
                <a:avLst>
                  <a:gd name="adj" fmla="val 10000"/>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22" name="Rounded Rectangle 10"/>
              <p:cNvSpPr/>
              <p:nvPr/>
            </p:nvSpPr>
            <p:spPr>
              <a:xfrm>
                <a:off x="1522870" y="2684083"/>
                <a:ext cx="1939905" cy="54916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1066800">
                  <a:lnSpc>
                    <a:spcPct val="90000"/>
                  </a:lnSpc>
                  <a:spcBef>
                    <a:spcPct val="0"/>
                  </a:spcBef>
                  <a:spcAft>
                    <a:spcPct val="35000"/>
                  </a:spcAft>
                </a:pPr>
                <a:r>
                  <a:rPr lang="en-US" sz="2000" dirty="0" smtClean="0">
                    <a:solidFill>
                      <a:schemeClr val="bg2">
                        <a:lumMod val="25000"/>
                      </a:schemeClr>
                    </a:solidFill>
                    <a:latin typeface="Gill Sans MT" pitchFamily="34" charset="0"/>
                  </a:rPr>
                  <a:t>Business Critical</a:t>
                </a:r>
                <a:endParaRPr lang="en-US" sz="2000" dirty="0">
                  <a:solidFill>
                    <a:schemeClr val="bg2">
                      <a:lumMod val="25000"/>
                    </a:schemeClr>
                  </a:solidFill>
                  <a:latin typeface="Gill Sans MT" pitchFamily="34" charset="0"/>
                </a:endParaRPr>
              </a:p>
            </p:txBody>
          </p:sp>
        </p:grpSp>
        <p:sp>
          <p:nvSpPr>
            <p:cNvPr id="13" name="Left Arrow 12"/>
            <p:cNvSpPr/>
            <p:nvPr/>
          </p:nvSpPr>
          <p:spPr>
            <a:xfrm rot="18876973">
              <a:off x="5067412" y="4329725"/>
              <a:ext cx="1137868" cy="592222"/>
            </a:xfrm>
            <a:prstGeom prst="leftArrow">
              <a:avLst>
                <a:gd name="adj1" fmla="val 60000"/>
                <a:gd name="adj2" fmla="val 50000"/>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grpSp>
          <p:nvGrpSpPr>
            <p:cNvPr id="14" name="Group 13"/>
            <p:cNvGrpSpPr/>
            <p:nvPr/>
          </p:nvGrpSpPr>
          <p:grpSpPr>
            <a:xfrm>
              <a:off x="5048902" y="3918157"/>
              <a:ext cx="1974075" cy="605393"/>
              <a:chOff x="4266363" y="2667006"/>
              <a:chExt cx="1974075" cy="605393"/>
            </a:xfrm>
            <a:scene3d>
              <a:camera prst="orthographicFront"/>
              <a:lightRig rig="flat" dir="t"/>
            </a:scene3d>
          </p:grpSpPr>
          <p:sp>
            <p:nvSpPr>
              <p:cNvPr id="19" name="Rounded Rectangle 18"/>
              <p:cNvSpPr/>
              <p:nvPr/>
            </p:nvSpPr>
            <p:spPr>
              <a:xfrm>
                <a:off x="4266363" y="2667006"/>
                <a:ext cx="1974075" cy="605393"/>
              </a:xfrm>
              <a:prstGeom prst="roundRect">
                <a:avLst>
                  <a:gd name="adj" fmla="val 10000"/>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20" name="Rounded Rectangle 13"/>
              <p:cNvSpPr/>
              <p:nvPr/>
            </p:nvSpPr>
            <p:spPr>
              <a:xfrm>
                <a:off x="4284094" y="2720774"/>
                <a:ext cx="1938613" cy="5338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1066800">
                  <a:lnSpc>
                    <a:spcPct val="90000"/>
                  </a:lnSpc>
                  <a:spcBef>
                    <a:spcPct val="0"/>
                  </a:spcBef>
                  <a:spcAft>
                    <a:spcPct val="35000"/>
                  </a:spcAft>
                </a:pPr>
                <a:r>
                  <a:rPr lang="en-US" sz="2000" dirty="0" smtClean="0">
                    <a:solidFill>
                      <a:schemeClr val="bg1"/>
                    </a:solidFill>
                    <a:latin typeface="Gill Sans MT" pitchFamily="34" charset="0"/>
                  </a:rPr>
                  <a:t>Mission Critical </a:t>
                </a:r>
                <a:endParaRPr lang="en-US" sz="2000" dirty="0">
                  <a:solidFill>
                    <a:schemeClr val="bg1"/>
                  </a:solidFill>
                  <a:latin typeface="Gill Sans MT" pitchFamily="34" charset="0"/>
                </a:endParaRPr>
              </a:p>
            </p:txBody>
          </p:sp>
        </p:grpSp>
        <p:sp>
          <p:nvSpPr>
            <p:cNvPr id="15" name="Left Arrow 14"/>
            <p:cNvSpPr/>
            <p:nvPr/>
          </p:nvSpPr>
          <p:spPr>
            <a:xfrm rot="20869738">
              <a:off x="5907970" y="4954240"/>
              <a:ext cx="1483120" cy="592222"/>
            </a:xfrm>
            <a:prstGeom prst="leftArrow">
              <a:avLst>
                <a:gd name="adj1" fmla="val 60000"/>
                <a:gd name="adj2" fmla="val 50000"/>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grpSp>
          <p:nvGrpSpPr>
            <p:cNvPr id="16" name="Group 15"/>
            <p:cNvGrpSpPr/>
            <p:nvPr/>
          </p:nvGrpSpPr>
          <p:grpSpPr>
            <a:xfrm>
              <a:off x="6387385" y="4838349"/>
              <a:ext cx="1974075" cy="511317"/>
              <a:chOff x="5604846" y="3587198"/>
              <a:chExt cx="1974075" cy="511317"/>
            </a:xfrm>
            <a:scene3d>
              <a:camera prst="orthographicFront"/>
              <a:lightRig rig="flat" dir="t"/>
            </a:scene3d>
          </p:grpSpPr>
          <p:sp>
            <p:nvSpPr>
              <p:cNvPr id="17" name="Rounded Rectangle 16"/>
              <p:cNvSpPr/>
              <p:nvPr/>
            </p:nvSpPr>
            <p:spPr>
              <a:xfrm>
                <a:off x="5604846" y="3587198"/>
                <a:ext cx="1974075" cy="511317"/>
              </a:xfrm>
              <a:prstGeom prst="roundRect">
                <a:avLst>
                  <a:gd name="adj" fmla="val 10000"/>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sp>
          <p:sp>
            <p:nvSpPr>
              <p:cNvPr id="18" name="Rounded Rectangle 16"/>
              <p:cNvSpPr/>
              <p:nvPr/>
            </p:nvSpPr>
            <p:spPr>
              <a:xfrm>
                <a:off x="5619822" y="3602174"/>
                <a:ext cx="1944123" cy="48136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1066800">
                  <a:lnSpc>
                    <a:spcPct val="90000"/>
                  </a:lnSpc>
                  <a:spcBef>
                    <a:spcPct val="0"/>
                  </a:spcBef>
                  <a:spcAft>
                    <a:spcPct val="35000"/>
                  </a:spcAft>
                </a:pPr>
                <a:r>
                  <a:rPr lang="en-US" sz="2000" dirty="0" smtClean="0">
                    <a:solidFill>
                      <a:schemeClr val="bg2">
                        <a:lumMod val="25000"/>
                      </a:schemeClr>
                    </a:solidFill>
                    <a:latin typeface="Gill Sans MT" pitchFamily="34" charset="0"/>
                  </a:rPr>
                  <a:t>Secure</a:t>
                </a:r>
                <a:endParaRPr lang="en-US" sz="2000" dirty="0">
                  <a:solidFill>
                    <a:schemeClr val="bg2">
                      <a:lumMod val="25000"/>
                    </a:schemeClr>
                  </a:solidFill>
                  <a:latin typeface="Gill Sans MT"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err="1" smtClean="0">
                <a:solidFill>
                  <a:schemeClr val="bg1"/>
                </a:solidFill>
                <a:latin typeface="Gill Sans MT" pitchFamily="34" charset="0"/>
              </a:rPr>
              <a:t>Extending</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The</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Service</a:t>
            </a:r>
            <a:r>
              <a:rPr lang="pt-PT" sz="3600" i="1" dirty="0" smtClean="0">
                <a:solidFill>
                  <a:schemeClr val="bg1"/>
                </a:solidFill>
                <a:latin typeface="Gill Sans MT" pitchFamily="34" charset="0"/>
              </a:rPr>
              <a:t> Bus</a:t>
            </a:r>
          </a:p>
        </p:txBody>
      </p:sp>
      <p:pic>
        <p:nvPicPr>
          <p:cNvPr id="38" name="Picture 2"/>
          <p:cNvPicPr>
            <a:picLocks noChangeAspect="1" noChangeArrowheads="1"/>
          </p:cNvPicPr>
          <p:nvPr/>
        </p:nvPicPr>
        <p:blipFill>
          <a:blip r:embed="rId3" cstate="print"/>
          <a:srcRect/>
          <a:stretch>
            <a:fillRect/>
          </a:stretch>
        </p:blipFill>
        <p:spPr bwMode="auto">
          <a:xfrm>
            <a:off x="7786678" y="6299103"/>
            <a:ext cx="1357322" cy="558897"/>
          </a:xfrm>
          <a:prstGeom prst="rect">
            <a:avLst/>
          </a:prstGeom>
          <a:noFill/>
          <a:ln w="9525">
            <a:noFill/>
            <a:miter lim="800000"/>
            <a:headEnd/>
            <a:tailEnd/>
          </a:ln>
          <a:effectLst/>
        </p:spPr>
      </p:pic>
      <p:sp>
        <p:nvSpPr>
          <p:cNvPr id="6" name="Up-Down Arrow 5"/>
          <p:cNvSpPr/>
          <p:nvPr/>
        </p:nvSpPr>
        <p:spPr bwMode="auto">
          <a:xfrm rot="16200000">
            <a:off x="4108450" y="-1374775"/>
            <a:ext cx="933450" cy="9144000"/>
          </a:xfrm>
          <a:prstGeom prst="upDownArrow">
            <a:avLst/>
          </a:prstGeom>
          <a:gradFill flip="none" rotWithShape="1">
            <a:gsLst>
              <a:gs pos="0">
                <a:srgbClr val="BFBFBF">
                  <a:alpha val="22000"/>
                </a:srgbClr>
              </a:gs>
              <a:gs pos="100000">
                <a:srgbClr val="EAEAEA">
                  <a:alpha val="65000"/>
                </a:srgbClr>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defRPr/>
            </a:pPr>
            <a:endParaRPr lang="en-US" sz="3200" dirty="0">
              <a:solidFill>
                <a:schemeClr val="bg2">
                  <a:lumMod val="25000"/>
                </a:schemeClr>
              </a:solidFill>
              <a:latin typeface="Gill Sans MT" pitchFamily="34" charset="0"/>
            </a:endParaRPr>
          </a:p>
        </p:txBody>
      </p:sp>
      <p:sp>
        <p:nvSpPr>
          <p:cNvPr id="7" name="Rectangle 6"/>
          <p:cNvSpPr/>
          <p:nvPr/>
        </p:nvSpPr>
        <p:spPr>
          <a:xfrm>
            <a:off x="6768681" y="3117453"/>
            <a:ext cx="2079865" cy="341632"/>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none">
            <a:spAutoFit/>
          </a:bodyPr>
          <a:lstStyle/>
          <a:p>
            <a:pPr marL="384939" indent="-384939" defTabSz="766640">
              <a:lnSpc>
                <a:spcPct val="90000"/>
              </a:lnSpc>
              <a:buClr>
                <a:schemeClr val="tx2"/>
              </a:buClr>
              <a:defRPr/>
            </a:pPr>
            <a:r>
              <a:rPr lang="en-US" dirty="0">
                <a:solidFill>
                  <a:schemeClr val="bg2">
                    <a:lumMod val="25000"/>
                  </a:schemeClr>
                </a:solidFill>
                <a:latin typeface="Gill Sans MT" pitchFamily="34" charset="0"/>
              </a:rPr>
              <a:t>Internet Service Bus</a:t>
            </a:r>
          </a:p>
        </p:txBody>
      </p:sp>
      <p:sp>
        <p:nvSpPr>
          <p:cNvPr id="8" name="Rectangle 7"/>
          <p:cNvSpPr/>
          <p:nvPr/>
        </p:nvSpPr>
        <p:spPr>
          <a:xfrm>
            <a:off x="390525" y="3103603"/>
            <a:ext cx="2291461" cy="369332"/>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none">
            <a:spAutoFit/>
          </a:bodyPr>
          <a:lstStyle/>
          <a:p>
            <a:pPr>
              <a:defRPr/>
            </a:pPr>
            <a:r>
              <a:rPr lang="en-US" dirty="0">
                <a:solidFill>
                  <a:schemeClr val="bg2">
                    <a:lumMod val="25000"/>
                  </a:schemeClr>
                </a:solidFill>
                <a:latin typeface="Gill Sans MT" pitchFamily="34" charset="0"/>
              </a:rPr>
              <a:t>Enterprise Service Bus</a:t>
            </a:r>
          </a:p>
        </p:txBody>
      </p:sp>
      <p:sp>
        <p:nvSpPr>
          <p:cNvPr id="9" name="Text Placeholder 6"/>
          <p:cNvSpPr txBox="1">
            <a:spLocks/>
          </p:cNvSpPr>
          <p:nvPr/>
        </p:nvSpPr>
        <p:spPr>
          <a:xfrm>
            <a:off x="542925" y="3568700"/>
            <a:ext cx="3886200" cy="2492375"/>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400" b="0" i="0" u="none" strike="noStrike" kern="1200" cap="none" spc="0" normalizeH="0" baseline="0" noProof="0" smtClean="0">
                <a:ln>
                  <a:noFill/>
                </a:ln>
                <a:solidFill>
                  <a:schemeClr val="tx1"/>
                </a:solidFill>
                <a:effectLst/>
                <a:uLnTx/>
                <a:uFillTx/>
                <a:latin typeface="Gill Sans MT" pitchFamily="34" charset="0"/>
              </a:rPr>
              <a:t>BizTalk Server</a:t>
            </a:r>
          </a:p>
          <a:p>
            <a:pPr marL="285750" marR="0" lvl="0"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smtClean="0">
                <a:ln>
                  <a:noFill/>
                </a:ln>
                <a:solidFill>
                  <a:schemeClr val="tx1"/>
                </a:solidFill>
                <a:effectLst/>
                <a:uLnTx/>
                <a:uFillTx/>
                <a:latin typeface="Gill Sans MT" pitchFamily="34" charset="0"/>
              </a:rPr>
              <a:t>On-premise SOA infrastructure </a:t>
            </a:r>
            <a:br>
              <a:rPr kumimoji="0" lang="en-US" sz="1800" b="0" i="0" u="none" strike="noStrike" kern="1200" cap="none" spc="0" normalizeH="0" baseline="0" noProof="0" smtClean="0">
                <a:ln>
                  <a:noFill/>
                </a:ln>
                <a:solidFill>
                  <a:schemeClr val="tx1"/>
                </a:solidFill>
                <a:effectLst/>
                <a:uLnTx/>
                <a:uFillTx/>
                <a:latin typeface="Gill Sans MT" pitchFamily="34" charset="0"/>
              </a:rPr>
            </a:br>
            <a:r>
              <a:rPr kumimoji="0" lang="en-US" sz="1800" b="0" i="0" u="none" strike="noStrike" kern="1200" cap="none" spc="0" normalizeH="0" baseline="0" noProof="0" smtClean="0">
                <a:ln>
                  <a:noFill/>
                </a:ln>
                <a:solidFill>
                  <a:schemeClr val="tx1"/>
                </a:solidFill>
                <a:effectLst/>
                <a:uLnTx/>
                <a:uFillTx/>
                <a:latin typeface="Gill Sans MT" pitchFamily="34" charset="0"/>
              </a:rPr>
              <a:t>for loosely-coupled communication based upon web service standards</a:t>
            </a:r>
          </a:p>
          <a:p>
            <a:pPr marL="285750" marR="0" lvl="0"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smtClean="0">
                <a:ln>
                  <a:noFill/>
                </a:ln>
                <a:solidFill>
                  <a:schemeClr val="tx1"/>
                </a:solidFill>
                <a:effectLst/>
                <a:uLnTx/>
                <a:uFillTx/>
                <a:latin typeface="Gill Sans MT" pitchFamily="34" charset="0"/>
              </a:rPr>
              <a:t>Automation and management </a:t>
            </a:r>
            <a:br>
              <a:rPr kumimoji="0" lang="en-US" sz="1800" b="0" i="0" u="none" strike="noStrike" kern="1200" cap="none" spc="0" normalizeH="0" baseline="0" noProof="0" smtClean="0">
                <a:ln>
                  <a:noFill/>
                </a:ln>
                <a:solidFill>
                  <a:schemeClr val="tx1"/>
                </a:solidFill>
                <a:effectLst/>
                <a:uLnTx/>
                <a:uFillTx/>
                <a:latin typeface="Gill Sans MT" pitchFamily="34" charset="0"/>
              </a:rPr>
            </a:br>
            <a:r>
              <a:rPr kumimoji="0" lang="en-US" sz="1800" b="0" i="0" u="none" strike="noStrike" kern="1200" cap="none" spc="0" normalizeH="0" baseline="0" noProof="0" smtClean="0">
                <a:ln>
                  <a:noFill/>
                </a:ln>
                <a:solidFill>
                  <a:schemeClr val="tx1"/>
                </a:solidFill>
                <a:effectLst/>
                <a:uLnTx/>
                <a:uFillTx/>
                <a:latin typeface="Gill Sans MT" pitchFamily="34" charset="0"/>
              </a:rPr>
              <a:t>of business processes</a:t>
            </a:r>
          </a:p>
          <a:p>
            <a:pPr marL="285750" marR="0" lvl="0"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smtClean="0">
                <a:ln>
                  <a:noFill/>
                </a:ln>
                <a:solidFill>
                  <a:schemeClr val="tx1"/>
                </a:solidFill>
                <a:effectLst/>
                <a:uLnTx/>
                <a:uFillTx/>
                <a:latin typeface="Gill Sans MT" pitchFamily="34" charset="0"/>
              </a:rPr>
              <a:t>Prescriptive guidance for ESB implementations available at </a:t>
            </a:r>
            <a:r>
              <a:rPr kumimoji="0" lang="en-US" sz="1800" b="0" i="0" u="none" strike="noStrike" kern="1200" cap="none" spc="0" normalizeH="0" baseline="0" noProof="0" smtClean="0">
                <a:ln>
                  <a:noFill/>
                </a:ln>
                <a:solidFill>
                  <a:schemeClr val="tx1"/>
                </a:solidFill>
                <a:effectLst/>
                <a:uLnTx/>
                <a:uFillTx/>
                <a:latin typeface="Gill Sans MT" pitchFamily="34" charset="0"/>
                <a:hlinkClick r:id="rId4"/>
              </a:rPr>
              <a:t>www.codeplex.com/esb</a:t>
            </a:r>
            <a:endParaRPr kumimoji="0" lang="en-US" sz="1800" b="0" i="0" u="none" strike="noStrike" kern="1200" cap="none" spc="0" normalizeH="0" baseline="0" noProof="0" dirty="0" smtClean="0">
              <a:ln>
                <a:noFill/>
              </a:ln>
              <a:solidFill>
                <a:schemeClr val="tx1"/>
              </a:solidFill>
              <a:effectLst/>
              <a:uLnTx/>
              <a:uFillTx/>
              <a:latin typeface="Gill Sans MT" pitchFamily="34" charset="0"/>
            </a:endParaRPr>
          </a:p>
        </p:txBody>
      </p:sp>
      <p:sp>
        <p:nvSpPr>
          <p:cNvPr id="10" name="Content Placeholder 25"/>
          <p:cNvSpPr txBox="1">
            <a:spLocks/>
          </p:cNvSpPr>
          <p:nvPr/>
        </p:nvSpPr>
        <p:spPr>
          <a:xfrm>
            <a:off x="5257800" y="3568700"/>
            <a:ext cx="3886200" cy="2243138"/>
          </a:xfrm>
          <a:prstGeom prst="rect">
            <a:avLst/>
          </a:prstGeom>
        </p:spPr>
        <p:txBody>
          <a:bodyPr vert="horz" lIns="91440" tIns="45720" rIns="91440" bIns="45720" rtlCol="0">
            <a:normAutofit fontScale="850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400" b="0" i="0" u="none" strike="noStrike" kern="1200" cap="none" spc="0" normalizeH="0" baseline="0" noProof="0" smtClean="0">
                <a:ln>
                  <a:noFill/>
                </a:ln>
                <a:solidFill>
                  <a:schemeClr val="tx1"/>
                </a:solidFill>
                <a:effectLst/>
                <a:uLnTx/>
                <a:uFillTx/>
                <a:latin typeface="Gill Sans MT" pitchFamily="34" charset="0"/>
              </a:rPr>
              <a:t>BizTalk Services</a:t>
            </a:r>
          </a:p>
          <a:p>
            <a:pPr marL="285750" marR="0" lvl="0"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smtClean="0">
                <a:ln>
                  <a:noFill/>
                </a:ln>
                <a:solidFill>
                  <a:schemeClr val="tx1"/>
                </a:solidFill>
                <a:effectLst/>
                <a:uLnTx/>
                <a:uFillTx/>
                <a:latin typeface="Gill Sans MT" pitchFamily="34" charset="0"/>
              </a:rPr>
              <a:t>“Firewall friendly” messaging, </a:t>
            </a:r>
            <a:br>
              <a:rPr kumimoji="0" lang="en-US" sz="1800" b="0" i="0" u="none" strike="noStrike" kern="1200" cap="none" spc="0" normalizeH="0" baseline="0" noProof="0" smtClean="0">
                <a:ln>
                  <a:noFill/>
                </a:ln>
                <a:solidFill>
                  <a:schemeClr val="tx1"/>
                </a:solidFill>
                <a:effectLst/>
                <a:uLnTx/>
                <a:uFillTx/>
                <a:latin typeface="Gill Sans MT" pitchFamily="34" charset="0"/>
              </a:rPr>
            </a:br>
            <a:r>
              <a:rPr kumimoji="0" lang="en-US" sz="1800" b="0" i="0" u="none" strike="noStrike" kern="1200" cap="none" spc="0" normalizeH="0" baseline="0" noProof="0" smtClean="0">
                <a:ln>
                  <a:noFill/>
                </a:ln>
                <a:solidFill>
                  <a:schemeClr val="tx1"/>
                </a:solidFill>
                <a:effectLst/>
                <a:uLnTx/>
                <a:uFillTx/>
                <a:latin typeface="Gill Sans MT" pitchFamily="34" charset="0"/>
              </a:rPr>
              <a:t>identity, and workflow services</a:t>
            </a:r>
          </a:p>
          <a:p>
            <a:pPr marL="285750" marR="0" lvl="0"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smtClean="0">
                <a:ln>
                  <a:noFill/>
                </a:ln>
                <a:solidFill>
                  <a:schemeClr val="tx1"/>
                </a:solidFill>
                <a:effectLst/>
                <a:uLnTx/>
                <a:uFillTx/>
                <a:latin typeface="Gill Sans MT" pitchFamily="34" charset="0"/>
              </a:rPr>
              <a:t>Extend our server reach</a:t>
            </a:r>
            <a:br>
              <a:rPr kumimoji="0" lang="en-US" sz="1800" b="0" i="0" u="none" strike="noStrike" kern="1200" cap="none" spc="0" normalizeH="0" baseline="0" noProof="0" smtClean="0">
                <a:ln>
                  <a:noFill/>
                </a:ln>
                <a:solidFill>
                  <a:schemeClr val="tx1"/>
                </a:solidFill>
                <a:effectLst/>
                <a:uLnTx/>
                <a:uFillTx/>
                <a:latin typeface="Gill Sans MT" pitchFamily="34" charset="0"/>
              </a:rPr>
            </a:br>
            <a:r>
              <a:rPr kumimoji="0" lang="en-US" sz="1800" b="0" i="0" u="none" strike="noStrike" kern="1200" cap="none" spc="0" normalizeH="0" baseline="0" noProof="0" smtClean="0">
                <a:ln>
                  <a:noFill/>
                </a:ln>
                <a:solidFill>
                  <a:schemeClr val="tx1"/>
                </a:solidFill>
                <a:effectLst/>
                <a:uLnTx/>
                <a:uFillTx/>
                <a:latin typeface="Gill Sans MT" pitchFamily="34" charset="0"/>
              </a:rPr>
              <a:t>and capabilities for cross-organizational composite applications</a:t>
            </a:r>
          </a:p>
          <a:p>
            <a:pPr marL="285750" marR="0" lvl="0"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smtClean="0">
                <a:ln>
                  <a:noFill/>
                </a:ln>
                <a:solidFill>
                  <a:schemeClr val="tx1"/>
                </a:solidFill>
                <a:effectLst/>
                <a:uLnTx/>
                <a:uFillTx/>
                <a:latin typeface="Gill Sans MT" pitchFamily="34" charset="0"/>
              </a:rPr>
              <a:t>CTP release of services are available today at </a:t>
            </a:r>
            <a:r>
              <a:rPr kumimoji="0" lang="en-US" sz="1800" b="0" i="0" u="none" strike="noStrike" kern="1200" cap="none" spc="0" normalizeH="0" baseline="0" noProof="0" smtClean="0">
                <a:ln>
                  <a:noFill/>
                </a:ln>
                <a:solidFill>
                  <a:schemeClr val="tx1"/>
                </a:solidFill>
                <a:effectLst/>
                <a:uLnTx/>
                <a:uFillTx/>
                <a:latin typeface="Gill Sans MT" pitchFamily="34" charset="0"/>
                <a:hlinkClick r:id="rId5"/>
              </a:rPr>
              <a:t>http://labs.biztalk.net</a:t>
            </a:r>
            <a:endParaRPr kumimoji="0" lang="en-US" sz="1800" b="0" i="0" u="none" strike="noStrike" kern="1200" cap="none" spc="0" normalizeH="0" baseline="0" noProof="0" dirty="0" smtClean="0">
              <a:ln>
                <a:noFill/>
              </a:ln>
              <a:solidFill>
                <a:schemeClr val="tx1"/>
              </a:solidFill>
              <a:effectLst/>
              <a:uLnTx/>
              <a:uFillTx/>
              <a:latin typeface="Gill Sans MT" pitchFamily="34" charset="0"/>
            </a:endParaRPr>
          </a:p>
        </p:txBody>
      </p:sp>
      <p:grpSp>
        <p:nvGrpSpPr>
          <p:cNvPr id="11" name="Group 25"/>
          <p:cNvGrpSpPr>
            <a:grpSpLocks/>
          </p:cNvGrpSpPr>
          <p:nvPr/>
        </p:nvGrpSpPr>
        <p:grpSpPr bwMode="auto">
          <a:xfrm>
            <a:off x="228600" y="1643063"/>
            <a:ext cx="8686800" cy="914400"/>
            <a:chOff x="228600" y="1706415"/>
            <a:chExt cx="8686800" cy="914400"/>
          </a:xfrm>
        </p:grpSpPr>
        <p:sp>
          <p:nvSpPr>
            <p:cNvPr id="12" name="Rectangle 11"/>
            <p:cNvSpPr/>
            <p:nvPr/>
          </p:nvSpPr>
          <p:spPr bwMode="auto">
            <a:xfrm>
              <a:off x="228600" y="1706415"/>
              <a:ext cx="8686800" cy="914400"/>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defRPr/>
              </a:pPr>
              <a:r>
                <a:rPr lang="en-US" sz="2400" dirty="0">
                  <a:solidFill>
                    <a:schemeClr val="bg2">
                      <a:lumMod val="25000"/>
                    </a:schemeClr>
                  </a:solidFill>
                  <a:latin typeface="Gill Sans MT" pitchFamily="34" charset="0"/>
                </a:rPr>
                <a:t>Service Bus</a:t>
              </a:r>
            </a:p>
          </p:txBody>
        </p:sp>
        <p:sp>
          <p:nvSpPr>
            <p:cNvPr id="13" name="Rectangle 12"/>
            <p:cNvSpPr/>
            <p:nvPr/>
          </p:nvSpPr>
          <p:spPr bwMode="auto">
            <a:xfrm>
              <a:off x="381000" y="2115990"/>
              <a:ext cx="1447800" cy="381000"/>
            </a:xfrm>
            <a:prstGeom prst="rect">
              <a:avLst/>
            </a:prstGeom>
            <a:gradFill flip="none" rotWithShape="1">
              <a:gsLst>
                <a:gs pos="0">
                  <a:srgbClr val="FFC000"/>
                </a:gs>
                <a:gs pos="100000">
                  <a:srgbClr val="FFE79B"/>
                </a:gs>
              </a:gsLst>
              <a:lin ang="16200000" scaled="1"/>
              <a:tileRect/>
            </a:gradFill>
            <a:ln>
              <a:solidFill>
                <a:srgbClr val="FFC000"/>
              </a:solidFill>
            </a:ln>
            <a:effectLst>
              <a:outerShdw blurRad="63500" sx="102000" sy="102000" algn="ctr" rotWithShape="0">
                <a:prstClr val="black">
                  <a:alpha val="40000"/>
                </a:prstClr>
              </a:outerShdw>
            </a:effectLst>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1600" dirty="0">
                  <a:solidFill>
                    <a:schemeClr val="bg2">
                      <a:lumMod val="25000"/>
                    </a:schemeClr>
                  </a:solidFill>
                  <a:latin typeface="Gill Sans MT" pitchFamily="34" charset="0"/>
                </a:rPr>
                <a:t>Naming</a:t>
              </a:r>
            </a:p>
          </p:txBody>
        </p:sp>
        <p:sp>
          <p:nvSpPr>
            <p:cNvPr id="14" name="Rectangle 13"/>
            <p:cNvSpPr/>
            <p:nvPr/>
          </p:nvSpPr>
          <p:spPr bwMode="auto">
            <a:xfrm>
              <a:off x="5045075" y="2115990"/>
              <a:ext cx="1447800" cy="381000"/>
            </a:xfrm>
            <a:prstGeom prst="rect">
              <a:avLst/>
            </a:prstGeom>
            <a:gradFill flip="none" rotWithShape="1">
              <a:gsLst>
                <a:gs pos="0">
                  <a:srgbClr val="FFC000"/>
                </a:gs>
                <a:gs pos="100000">
                  <a:srgbClr val="FFE79B"/>
                </a:gs>
              </a:gsLst>
              <a:lin ang="16200000" scaled="1"/>
              <a:tileRect/>
            </a:gradFill>
            <a:ln>
              <a:solidFill>
                <a:srgbClr val="FFC000"/>
              </a:solidFill>
            </a:ln>
            <a:effectLst>
              <a:outerShdw blurRad="63500" sx="102000" sy="102000" algn="ctr" rotWithShape="0">
                <a:prstClr val="black">
                  <a:alpha val="40000"/>
                </a:prstClr>
              </a:outerShdw>
            </a:effectLst>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1600" dirty="0">
                  <a:solidFill>
                    <a:schemeClr val="bg2">
                      <a:lumMod val="25000"/>
                    </a:schemeClr>
                  </a:solidFill>
                  <a:latin typeface="Gill Sans MT" pitchFamily="34" charset="0"/>
                </a:rPr>
                <a:t>Directory</a:t>
              </a:r>
            </a:p>
          </p:txBody>
        </p:sp>
        <p:sp>
          <p:nvSpPr>
            <p:cNvPr id="15" name="Rectangle 14"/>
            <p:cNvSpPr/>
            <p:nvPr/>
          </p:nvSpPr>
          <p:spPr bwMode="auto">
            <a:xfrm>
              <a:off x="3489325" y="2115990"/>
              <a:ext cx="1447800" cy="381000"/>
            </a:xfrm>
            <a:prstGeom prst="rect">
              <a:avLst/>
            </a:prstGeom>
            <a:gradFill flip="none" rotWithShape="1">
              <a:gsLst>
                <a:gs pos="0">
                  <a:srgbClr val="FFC000"/>
                </a:gs>
                <a:gs pos="100000">
                  <a:srgbClr val="FFE79B"/>
                </a:gs>
              </a:gsLst>
              <a:lin ang="16200000" scaled="1"/>
              <a:tileRect/>
            </a:gradFill>
            <a:ln>
              <a:solidFill>
                <a:srgbClr val="FFC000"/>
              </a:solidFill>
            </a:ln>
            <a:effectLst>
              <a:outerShdw blurRad="63500" sx="102000" sy="102000" algn="ctr" rotWithShape="0">
                <a:prstClr val="black">
                  <a:alpha val="40000"/>
                </a:prstClr>
              </a:outerShdw>
            </a:effectLst>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1600" dirty="0">
                  <a:solidFill>
                    <a:schemeClr val="bg2">
                      <a:lumMod val="25000"/>
                    </a:schemeClr>
                  </a:solidFill>
                  <a:latin typeface="Gill Sans MT" pitchFamily="34" charset="0"/>
                </a:rPr>
                <a:t>Identity</a:t>
              </a:r>
            </a:p>
          </p:txBody>
        </p:sp>
        <p:sp>
          <p:nvSpPr>
            <p:cNvPr id="16" name="Rectangle 15"/>
            <p:cNvSpPr/>
            <p:nvPr/>
          </p:nvSpPr>
          <p:spPr bwMode="auto">
            <a:xfrm>
              <a:off x="1935163" y="2115990"/>
              <a:ext cx="1447800" cy="381000"/>
            </a:xfrm>
            <a:prstGeom prst="rect">
              <a:avLst/>
            </a:prstGeom>
            <a:gradFill flip="none" rotWithShape="1">
              <a:gsLst>
                <a:gs pos="0">
                  <a:srgbClr val="FFC000"/>
                </a:gs>
                <a:gs pos="100000">
                  <a:srgbClr val="FFE79B"/>
                </a:gs>
              </a:gsLst>
              <a:lin ang="16200000" scaled="1"/>
              <a:tileRect/>
            </a:gradFill>
            <a:ln>
              <a:solidFill>
                <a:srgbClr val="FFC000"/>
              </a:solidFill>
            </a:ln>
            <a:effectLst>
              <a:outerShdw blurRad="63500" sx="102000" sy="102000" algn="ctr" rotWithShape="0">
                <a:prstClr val="black">
                  <a:alpha val="40000"/>
                </a:prstClr>
              </a:outerShdw>
            </a:effectLst>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1600" dirty="0">
                  <a:solidFill>
                    <a:schemeClr val="bg2">
                      <a:lumMod val="25000"/>
                    </a:schemeClr>
                  </a:solidFill>
                  <a:latin typeface="Gill Sans MT" pitchFamily="34" charset="0"/>
                </a:rPr>
                <a:t>Messaging</a:t>
              </a:r>
            </a:p>
          </p:txBody>
        </p:sp>
        <p:sp>
          <p:nvSpPr>
            <p:cNvPr id="17" name="Rectangle 16"/>
            <p:cNvSpPr/>
            <p:nvPr/>
          </p:nvSpPr>
          <p:spPr bwMode="auto">
            <a:xfrm>
              <a:off x="6599238" y="2115990"/>
              <a:ext cx="1447800" cy="381000"/>
            </a:xfrm>
            <a:prstGeom prst="rect">
              <a:avLst/>
            </a:prstGeom>
            <a:gradFill flip="none" rotWithShape="1">
              <a:gsLst>
                <a:gs pos="0">
                  <a:srgbClr val="FFC000"/>
                </a:gs>
                <a:gs pos="100000">
                  <a:srgbClr val="FFE79B"/>
                </a:gs>
              </a:gsLst>
              <a:lin ang="16200000" scaled="1"/>
              <a:tileRect/>
            </a:gradFill>
            <a:ln>
              <a:solidFill>
                <a:srgbClr val="FFC000"/>
              </a:solidFill>
            </a:ln>
            <a:effectLst>
              <a:outerShdw blurRad="63500" sx="102000" sy="102000" algn="ctr" rotWithShape="0">
                <a:prstClr val="black">
                  <a:alpha val="40000"/>
                </a:prstClr>
              </a:outerShdw>
            </a:effectLst>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1600" dirty="0" err="1">
                  <a:solidFill>
                    <a:schemeClr val="bg2">
                      <a:lumMod val="25000"/>
                    </a:schemeClr>
                  </a:solidFill>
                  <a:latin typeface="Gill Sans MT" pitchFamily="34" charset="0"/>
                </a:rPr>
                <a:t>Eventing</a:t>
              </a:r>
              <a:endParaRPr lang="en-US" sz="1600" dirty="0">
                <a:solidFill>
                  <a:schemeClr val="bg2">
                    <a:lumMod val="25000"/>
                  </a:schemeClr>
                </a:solidFill>
                <a:latin typeface="Gill Sans MT" pitchFamily="34" charset="0"/>
              </a:endParaRPr>
            </a:p>
          </p:txBody>
        </p:sp>
        <p:sp>
          <p:nvSpPr>
            <p:cNvPr id="18" name="Rectangle 17"/>
            <p:cNvSpPr/>
            <p:nvPr/>
          </p:nvSpPr>
          <p:spPr bwMode="auto">
            <a:xfrm>
              <a:off x="8153400" y="2115990"/>
              <a:ext cx="609600" cy="381000"/>
            </a:xfrm>
            <a:prstGeom prst="rect">
              <a:avLst/>
            </a:prstGeom>
            <a:gradFill flip="none" rotWithShape="1">
              <a:gsLst>
                <a:gs pos="0">
                  <a:srgbClr val="FFC000"/>
                </a:gs>
                <a:gs pos="100000">
                  <a:srgbClr val="FFE79B"/>
                </a:gs>
              </a:gsLst>
              <a:lin ang="16200000" scaled="1"/>
              <a:tileRect/>
            </a:gradFill>
            <a:ln>
              <a:solidFill>
                <a:srgbClr val="FFC000"/>
              </a:solidFill>
            </a:ln>
            <a:effectLst>
              <a:outerShdw blurRad="63500" sx="102000" sy="102000" algn="ctr" rotWithShape="0">
                <a:prstClr val="black">
                  <a:alpha val="40000"/>
                </a:prstClr>
              </a:outerShdw>
            </a:effectLst>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1600" dirty="0">
                  <a:solidFill>
                    <a:schemeClr val="bg2">
                      <a:lumMod val="25000"/>
                    </a:schemeClr>
                  </a:solidFill>
                  <a:latin typeface="Gill Sans MT" pitchFamily="34" charset="0"/>
                </a:rPr>
                <a:t>…</a:t>
              </a:r>
            </a:p>
          </p:txBody>
        </p:sp>
      </p:grpSp>
      <p:sp>
        <p:nvSpPr>
          <p:cNvPr id="19" name="Rectangle 18"/>
          <p:cNvSpPr/>
          <p:nvPr/>
        </p:nvSpPr>
        <p:spPr bwMode="auto">
          <a:xfrm>
            <a:off x="390525" y="2875003"/>
            <a:ext cx="1396729" cy="369332"/>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none">
            <a:spAutoFit/>
          </a:bodyPr>
          <a:lstStyle/>
          <a:p>
            <a:pPr>
              <a:defRPr/>
            </a:pPr>
            <a:r>
              <a:rPr lang="en-US" dirty="0" smtClean="0">
                <a:solidFill>
                  <a:schemeClr val="bg2">
                    <a:lumMod val="25000"/>
                  </a:schemeClr>
                </a:solidFill>
                <a:latin typeface="Gill Sans MT" pitchFamily="34" charset="0"/>
              </a:rPr>
              <a:t>On-Premises</a:t>
            </a:r>
            <a:endParaRPr lang="en-US" dirty="0">
              <a:solidFill>
                <a:schemeClr val="bg2">
                  <a:lumMod val="25000"/>
                </a:schemeClr>
              </a:solidFill>
              <a:latin typeface="Gill Sans MT" pitchFamily="34" charset="0"/>
            </a:endParaRPr>
          </a:p>
        </p:txBody>
      </p:sp>
      <p:sp>
        <p:nvSpPr>
          <p:cNvPr id="20" name="Rectangle 19"/>
          <p:cNvSpPr/>
          <p:nvPr/>
        </p:nvSpPr>
        <p:spPr bwMode="auto">
          <a:xfrm>
            <a:off x="8020050" y="2884528"/>
            <a:ext cx="758541" cy="369332"/>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none">
            <a:spAutoFit/>
          </a:bodyPr>
          <a:lstStyle/>
          <a:p>
            <a:pPr>
              <a:defRPr/>
            </a:pPr>
            <a:r>
              <a:rPr lang="en-US" dirty="0">
                <a:solidFill>
                  <a:schemeClr val="bg2">
                    <a:lumMod val="25000"/>
                  </a:schemeClr>
                </a:solidFill>
                <a:latin typeface="Gill Sans MT" pitchFamily="34" charset="0"/>
              </a:rPr>
              <a:t>Cloud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1000"/>
                                        <p:tgtEl>
                                          <p:spTgt spid="6"/>
                                        </p:tgtEl>
                                      </p:cBhvr>
                                    </p:animEffect>
                                  </p:childTnLst>
                                </p:cTn>
                              </p:par>
                            </p:childTnLst>
                          </p:cTn>
                        </p:par>
                        <p:par>
                          <p:cTn id="13" fill="hold">
                            <p:stCondLst>
                              <p:cond delay="1000"/>
                            </p:stCondLst>
                            <p:childTnLst>
                              <p:par>
                                <p:cTn id="14" presetID="10" presetClass="entr" presetSubtype="0" fill="hold" grpId="1"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par>
                                <p:cTn id="28" presetID="10" presetClass="exit" presetSubtype="0" fill="hold" grpId="0" nodeType="withEffect">
                                  <p:stCondLst>
                                    <p:cond delay="0"/>
                                  </p:stCondLst>
                                  <p:childTnLst>
                                    <p:animEffect transition="out" filter="fade">
                                      <p:cBhvr>
                                        <p:cTn id="29" dur="1000"/>
                                        <p:tgtEl>
                                          <p:spTgt spid="20"/>
                                        </p:tgtEl>
                                      </p:cBhvr>
                                    </p:animEffect>
                                    <p:set>
                                      <p:cBhvr>
                                        <p:cTn id="30" dur="1" fill="hold">
                                          <p:stCondLst>
                                            <p:cond delay="999"/>
                                          </p:stCondLst>
                                        </p:cTn>
                                        <p:tgtEl>
                                          <p:spTgt spid="20"/>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1000"/>
                                        <p:tgtEl>
                                          <p:spTgt spid="19"/>
                                        </p:tgtEl>
                                      </p:cBhvr>
                                    </p:animEffect>
                                    <p:set>
                                      <p:cBhvr>
                                        <p:cTn id="33" dur="1" fill="hold">
                                          <p:stCondLst>
                                            <p:cond delay="999"/>
                                          </p:stCondLst>
                                        </p:cTn>
                                        <p:tgtEl>
                                          <p:spTgt spid="1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1000"/>
                                        <p:tgtEl>
                                          <p:spTgt spid="9">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animEffect transition="in" filter="fade">
                                      <p:cBhvr>
                                        <p:cTn id="41" dur="1000"/>
                                        <p:tgtEl>
                                          <p:spTgt spid="9">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xEl>
                                              <p:pRg st="2" end="2"/>
                                            </p:txEl>
                                          </p:spTgt>
                                        </p:tgtEl>
                                        <p:attrNameLst>
                                          <p:attrName>style.visibility</p:attrName>
                                        </p:attrNameLst>
                                      </p:cBhvr>
                                      <p:to>
                                        <p:strVal val="visible"/>
                                      </p:to>
                                    </p:set>
                                    <p:animEffect transition="in" filter="fade">
                                      <p:cBhvr>
                                        <p:cTn id="44" dur="1000"/>
                                        <p:tgtEl>
                                          <p:spTgt spid="9">
                                            <p:txEl>
                                              <p:pRg st="2" end="2"/>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animEffect transition="in" filter="fade">
                                      <p:cBhvr>
                                        <p:cTn id="47" dur="1000"/>
                                        <p:tgtEl>
                                          <p:spTgt spid="9">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1000"/>
                                        <p:tgtEl>
                                          <p:spTgt spid="10">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animEffect transition="in" filter="fade">
                                      <p:cBhvr>
                                        <p:cTn id="55" dur="1000"/>
                                        <p:tgtEl>
                                          <p:spTgt spid="10">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xEl>
                                              <p:pRg st="2" end="2"/>
                                            </p:txEl>
                                          </p:spTgt>
                                        </p:tgtEl>
                                        <p:attrNameLst>
                                          <p:attrName>style.visibility</p:attrName>
                                        </p:attrNameLst>
                                      </p:cBhvr>
                                      <p:to>
                                        <p:strVal val="visible"/>
                                      </p:to>
                                    </p:set>
                                    <p:animEffect transition="in" filter="fade">
                                      <p:cBhvr>
                                        <p:cTn id="58" dur="1000"/>
                                        <p:tgtEl>
                                          <p:spTgt spid="10">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xEl>
                                              <p:pRg st="3" end="3"/>
                                            </p:txEl>
                                          </p:spTgt>
                                        </p:tgtEl>
                                        <p:attrNameLst>
                                          <p:attrName>style.visibility</p:attrName>
                                        </p:attrNameLst>
                                      </p:cBhvr>
                                      <p:to>
                                        <p:strVal val="visible"/>
                                      </p:to>
                                    </p:set>
                                    <p:animEffect transition="in" filter="fade">
                                      <p:cBhvr>
                                        <p:cTn id="61" dur="1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build="p"/>
      <p:bldP spid="10" grpId="0" build="p"/>
      <p:bldP spid="19" grpId="0"/>
      <p:bldP spid="19" grpId="1"/>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819400"/>
            <a:ext cx="9144000" cy="1409700"/>
          </a:xfrm>
          <a:prstGeom prst="rect">
            <a:avLst/>
          </a:prstGeom>
          <a:gradFill flip="none" rotWithShape="1">
            <a:gsLst>
              <a:gs pos="0">
                <a:schemeClr val="bg1">
                  <a:alpha val="12000"/>
                </a:schemeClr>
              </a:gs>
              <a:gs pos="100000">
                <a:schemeClr val="bg1">
                  <a:alpha val="57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startAt="3"/>
            </a:pPr>
            <a:endParaRPr lang="en-US" dirty="0">
              <a:solidFill>
                <a:prstClr val="white"/>
              </a:solidFill>
            </a:endParaRPr>
          </a:p>
        </p:txBody>
      </p:sp>
      <p:sp>
        <p:nvSpPr>
          <p:cNvPr id="3" name="TextBox 2"/>
          <p:cNvSpPr txBox="1"/>
          <p:nvPr/>
        </p:nvSpPr>
        <p:spPr>
          <a:xfrm>
            <a:off x="4343400" y="2905780"/>
            <a:ext cx="3451714" cy="1015663"/>
          </a:xfrm>
          <a:prstGeom prst="rect">
            <a:avLst/>
          </a:prstGeom>
          <a:noFill/>
        </p:spPr>
        <p:txBody>
          <a:bodyPr wrap="none" rtlCol="0">
            <a:spAutoFit/>
          </a:bodyPr>
          <a:lstStyle/>
          <a:p>
            <a:pPr marL="514350" indent="-514350">
              <a:buFont typeface="+mj-lt"/>
              <a:buAutoNum type="arabicPeriod" startAt="4"/>
            </a:pPr>
            <a: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t>BizTalk Common </a:t>
            </a:r>
            <a:b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br>
            <a:r>
              <a:rPr lang="en-US" sz="3000" b="1" i="1" dirty="0" err="1" smtClean="0">
                <a:solidFill>
                  <a:prstClr val="black">
                    <a:lumMod val="75000"/>
                    <a:lumOff val="25000"/>
                  </a:prstClr>
                </a:solidFill>
                <a:effectLst>
                  <a:reflection blurRad="6350" stA="55000" endA="300" endPos="45500" dir="5400000" sy="-100000" algn="bl" rotWithShape="0"/>
                </a:effectLst>
                <a:latin typeface="Candara" pitchFamily="34" charset="0"/>
              </a:rPr>
              <a:t>Artefacts</a:t>
            </a:r>
            <a:endPar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lvl="0" indent="-514350" algn="ctr"/>
            <a:r>
              <a:rPr lang="pt-PT" sz="3600" i="1" dirty="0" smtClean="0">
                <a:solidFill>
                  <a:schemeClr val="bg1"/>
                </a:solidFill>
                <a:latin typeface="Cambria" pitchFamily="18" charset="0"/>
              </a:rPr>
              <a:t>BizTalk </a:t>
            </a:r>
            <a:r>
              <a:rPr lang="pt-PT" sz="3600" i="1" dirty="0" err="1" smtClean="0">
                <a:solidFill>
                  <a:schemeClr val="bg1"/>
                </a:solidFill>
                <a:latin typeface="Cambria" pitchFamily="18" charset="0"/>
              </a:rPr>
              <a:t>Schema</a:t>
            </a:r>
            <a:endParaRPr lang="pt-PT" sz="3600" i="1" dirty="0" smtClean="0">
              <a:solidFill>
                <a:schemeClr val="bg1"/>
              </a:solidFill>
              <a:latin typeface="Cambria" pitchFamily="18" charset="0"/>
            </a:endParaRP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pic>
        <p:nvPicPr>
          <p:cNvPr id="7" name="Content Placeholder 3" descr="schemas.png"/>
          <p:cNvPicPr>
            <a:picLocks noChangeAspect="1"/>
          </p:cNvPicPr>
          <p:nvPr/>
        </p:nvPicPr>
        <p:blipFill>
          <a:blip r:embed="rId5" cstate="print"/>
          <a:srcRect/>
          <a:stretch>
            <a:fillRect/>
          </a:stretch>
        </p:blipFill>
        <p:spPr>
          <a:xfrm>
            <a:off x="304800" y="914400"/>
            <a:ext cx="5291138" cy="3505200"/>
          </a:xfrm>
          <a:prstGeom prst="rect">
            <a:avLst/>
          </a:prstGeom>
          <a:effectLst>
            <a:reflection blurRad="6350" stA="52000" endA="300" endPos="35000" dir="5400000" sy="-100000" algn="bl" rotWithShape="0"/>
          </a:effectLst>
          <a:scene3d>
            <a:camera prst="perspectiveContrastingRightFacing">
              <a:rot lat="0" lon="19200000" rev="213211"/>
            </a:camera>
            <a:lightRig rig="threePt" dir="t"/>
          </a:scene3d>
        </p:spPr>
      </p:pic>
      <p:sp>
        <p:nvSpPr>
          <p:cNvPr id="8" name="Rectangle 3"/>
          <p:cNvSpPr txBox="1">
            <a:spLocks noChangeArrowheads="1"/>
          </p:cNvSpPr>
          <p:nvPr/>
        </p:nvSpPr>
        <p:spPr bwMode="auto">
          <a:xfrm>
            <a:off x="304800" y="4570413"/>
            <a:ext cx="8610600" cy="2003625"/>
          </a:xfrm>
          <a:prstGeom prst="rect">
            <a:avLst/>
          </a:prstGeom>
          <a:noFill/>
          <a:ln w="9525">
            <a:noFill/>
            <a:miter lim="800000"/>
            <a:headEnd/>
            <a:tailEnd/>
          </a:ln>
        </p:spPr>
        <p:txBody>
          <a:bodyPr>
            <a:spAutoFit/>
          </a:bodyPr>
          <a:lstStyle/>
          <a:p>
            <a:pPr marL="498475" indent="-498475" algn="l" eaLnBrk="1" hangingPunct="1">
              <a:spcBef>
                <a:spcPct val="30000"/>
              </a:spcBef>
              <a:buClr>
                <a:schemeClr val="folHlink"/>
              </a:buClr>
              <a:buSzPct val="75000"/>
              <a:buFont typeface="Wingdings 2" pitchFamily="18" charset="2"/>
              <a:buChar char="¢"/>
              <a:defRPr/>
            </a:pPr>
            <a:r>
              <a:rPr lang="en-US" b="0" kern="0" dirty="0">
                <a:solidFill>
                  <a:schemeClr val="bg1"/>
                </a:solidFill>
                <a:latin typeface="+mn-lt"/>
              </a:rPr>
              <a:t>Each unique document type requires a separate schema that defines the records and fields contained in that document. The XML schema defines:</a:t>
            </a:r>
          </a:p>
          <a:p>
            <a:pPr marL="955675" lvl="1" indent="-498475" algn="l" eaLnBrk="1" hangingPunct="1">
              <a:spcBef>
                <a:spcPct val="30000"/>
              </a:spcBef>
              <a:buClr>
                <a:schemeClr val="folHlink"/>
              </a:buClr>
              <a:buSzPct val="75000"/>
              <a:buFont typeface="Wingdings 2" pitchFamily="18" charset="2"/>
              <a:buChar char="¢"/>
              <a:defRPr/>
            </a:pPr>
            <a:r>
              <a:rPr lang="en-US" b="0" kern="0" dirty="0">
                <a:solidFill>
                  <a:schemeClr val="bg1"/>
                </a:solidFill>
                <a:latin typeface="+mn-lt"/>
              </a:rPr>
              <a:t> The elements, attributes, and data types that appear in a document.</a:t>
            </a:r>
          </a:p>
          <a:p>
            <a:pPr marL="955675" lvl="1" indent="-498475" algn="l" eaLnBrk="1" hangingPunct="1">
              <a:spcBef>
                <a:spcPct val="30000"/>
              </a:spcBef>
              <a:buClr>
                <a:schemeClr val="folHlink"/>
              </a:buClr>
              <a:buSzPct val="75000"/>
              <a:buFont typeface="Wingdings 2" pitchFamily="18" charset="2"/>
              <a:buChar char="¢"/>
              <a:defRPr/>
            </a:pPr>
            <a:r>
              <a:rPr lang="en-US" b="0" kern="0" dirty="0">
                <a:solidFill>
                  <a:schemeClr val="bg1"/>
                </a:solidFill>
                <a:latin typeface="+mn-lt"/>
              </a:rPr>
              <a:t>The ordering of tags in the document.</a:t>
            </a:r>
          </a:p>
          <a:p>
            <a:pPr marL="955675" lvl="1" indent="-498475" algn="l" eaLnBrk="1" hangingPunct="1">
              <a:spcBef>
                <a:spcPct val="30000"/>
              </a:spcBef>
              <a:buClr>
                <a:schemeClr val="folHlink"/>
              </a:buClr>
              <a:buSzPct val="75000"/>
              <a:buFont typeface="Wingdings 2" pitchFamily="18" charset="2"/>
              <a:buChar char="¢"/>
              <a:defRPr/>
            </a:pPr>
            <a:r>
              <a:rPr lang="en-US" b="0" kern="0" dirty="0">
                <a:solidFill>
                  <a:schemeClr val="bg1"/>
                </a:solidFill>
                <a:latin typeface="+mn-lt"/>
              </a:rPr>
              <a:t>Fields that are mandatory or that might occur multiple times in a single document.</a:t>
            </a:r>
            <a:endParaRPr lang="pt-PT" b="0" kern="0" dirty="0">
              <a:solidFill>
                <a:schemeClr val="bg1"/>
              </a:solidFill>
              <a:latin typeface="+mn-lt"/>
            </a:endParaRPr>
          </a:p>
        </p:txBody>
      </p:sp>
      <p:sp>
        <p:nvSpPr>
          <p:cNvPr id="9" name="Rectangle 3"/>
          <p:cNvSpPr txBox="1">
            <a:spLocks noChangeArrowheads="1"/>
          </p:cNvSpPr>
          <p:nvPr/>
        </p:nvSpPr>
        <p:spPr bwMode="auto">
          <a:xfrm>
            <a:off x="4929190" y="1214422"/>
            <a:ext cx="3990972" cy="2114425"/>
          </a:xfrm>
          <a:prstGeom prst="rect">
            <a:avLst/>
          </a:prstGeom>
          <a:noFill/>
          <a:ln w="9525">
            <a:noFill/>
            <a:miter lim="800000"/>
            <a:headEnd/>
            <a:tailEnd/>
          </a:ln>
        </p:spPr>
        <p:txBody>
          <a:bodyPr wrap="square">
            <a:spAutoFit/>
          </a:bodyPr>
          <a:lstStyle/>
          <a:p>
            <a:pPr marL="498475" indent="-498475" algn="l" eaLnBrk="1" hangingPunct="1">
              <a:spcBef>
                <a:spcPct val="30000"/>
              </a:spcBef>
              <a:buClr>
                <a:schemeClr val="folHlink"/>
              </a:buClr>
              <a:buSzPct val="75000"/>
              <a:buFont typeface="Wingdings 2" pitchFamily="18" charset="2"/>
              <a:buChar char="¢"/>
              <a:defRPr/>
            </a:pPr>
            <a:endParaRPr lang="en-US" b="0" kern="0" dirty="0">
              <a:solidFill>
                <a:schemeClr val="bg1"/>
              </a:solidFill>
              <a:latin typeface="+mn-lt"/>
            </a:endParaRPr>
          </a:p>
          <a:p>
            <a:pPr marL="498475" indent="-498475" algn="l" eaLnBrk="1" hangingPunct="1">
              <a:spcBef>
                <a:spcPct val="30000"/>
              </a:spcBef>
              <a:buClr>
                <a:schemeClr val="folHlink"/>
              </a:buClr>
              <a:buSzPct val="75000"/>
              <a:buFont typeface="Wingdings 2" pitchFamily="18" charset="2"/>
              <a:buChar char="¢"/>
              <a:defRPr/>
            </a:pPr>
            <a:r>
              <a:rPr lang="en-US" b="0" kern="0" dirty="0">
                <a:solidFill>
                  <a:schemeClr val="bg1"/>
                </a:solidFill>
                <a:latin typeface="+mn-lt"/>
              </a:rPr>
              <a:t>BizTalk Server 2006 uses the XML Schema definition language (XSD) to define the structure of all messages that it processes, and refers to the definitions of message structure as schemas.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Gill Sans MT" pitchFamily="34" charset="0"/>
            </a:endParaRPr>
          </a:p>
        </p:txBody>
      </p:sp>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Gill Sans MT" pitchFamily="34" charset="0"/>
            </a:endParaRPr>
          </a:p>
        </p:txBody>
      </p:sp>
      <p:pic>
        <p:nvPicPr>
          <p:cNvPr id="7" name="Picture 2"/>
          <p:cNvPicPr>
            <a:picLocks noChangeAspect="1" noChangeArrowheads="1"/>
          </p:cNvPicPr>
          <p:nvPr/>
        </p:nvPicPr>
        <p:blipFill>
          <a:blip r:embed="rId4" cstate="print"/>
          <a:srcRect/>
          <a:stretch>
            <a:fillRect/>
          </a:stretch>
        </p:blipFill>
        <p:spPr>
          <a:xfrm>
            <a:off x="3214678" y="1500173"/>
            <a:ext cx="5929322" cy="3926723"/>
          </a:xfrm>
          <a:prstGeom prst="rect">
            <a:avLst/>
          </a:prstGeom>
          <a:noFill/>
          <a:effectLst>
            <a:reflection blurRad="6350" stA="52000" endA="300" endPos="35000" dir="5400000" sy="-100000" algn="bl" rotWithShape="0"/>
          </a:effectLst>
          <a:scene3d>
            <a:camera prst="perspectiveContrastingLeftFacing"/>
            <a:lightRig rig="threePt" dir="t"/>
          </a:scene3d>
        </p:spPr>
      </p:pic>
      <p:sp>
        <p:nvSpPr>
          <p:cNvPr id="34" name="TextBox 33"/>
          <p:cNvSpPr txBox="1"/>
          <p:nvPr/>
        </p:nvSpPr>
        <p:spPr>
          <a:xfrm>
            <a:off x="214282" y="285728"/>
            <a:ext cx="8715436" cy="646331"/>
          </a:xfrm>
          <a:prstGeom prst="rect">
            <a:avLst/>
          </a:prstGeom>
          <a:noFill/>
        </p:spPr>
        <p:txBody>
          <a:bodyPr wrap="square" rtlCol="0">
            <a:spAutoFit/>
          </a:bodyPr>
          <a:lstStyle/>
          <a:p>
            <a:pPr marL="514350" lvl="0" indent="-514350" algn="ctr"/>
            <a:r>
              <a:rPr lang="en-US" sz="3600" i="1" dirty="0" smtClean="0">
                <a:solidFill>
                  <a:schemeClr val="bg1"/>
                </a:solidFill>
                <a:latin typeface="Gill Sans MT" pitchFamily="34" charset="0"/>
              </a:rPr>
              <a:t>BizTalk Map</a:t>
            </a:r>
            <a:endParaRPr lang="pt-PT" sz="3600" i="1" dirty="0" smtClean="0">
              <a:solidFill>
                <a:schemeClr val="bg1"/>
              </a:solidFill>
              <a:latin typeface="Gill Sans MT" pitchFamily="34" charset="0"/>
            </a:endParaRPr>
          </a:p>
        </p:txBody>
      </p:sp>
      <p:sp>
        <p:nvSpPr>
          <p:cNvPr id="8" name="Rectangle 3"/>
          <p:cNvSpPr txBox="1">
            <a:spLocks noChangeArrowheads="1"/>
          </p:cNvSpPr>
          <p:nvPr/>
        </p:nvSpPr>
        <p:spPr bwMode="auto">
          <a:xfrm>
            <a:off x="285720" y="1357298"/>
            <a:ext cx="3786214" cy="2585323"/>
          </a:xfrm>
          <a:prstGeom prst="rect">
            <a:avLst/>
          </a:prstGeom>
          <a:noFill/>
          <a:ln w="9525">
            <a:noFill/>
            <a:miter lim="800000"/>
            <a:headEnd/>
            <a:tailEnd/>
          </a:ln>
        </p:spPr>
        <p:txBody>
          <a:bodyPr wrap="square">
            <a:spAutoFit/>
          </a:bodyPr>
          <a:lstStyle/>
          <a:p>
            <a:pPr marL="498475" indent="-498475" algn="l" eaLnBrk="1" hangingPunct="1">
              <a:spcBef>
                <a:spcPct val="30000"/>
              </a:spcBef>
              <a:buClr>
                <a:schemeClr val="folHlink"/>
              </a:buClr>
              <a:buSzPct val="75000"/>
              <a:buFont typeface="Wingdings 2" pitchFamily="18" charset="2"/>
              <a:buChar char="¢"/>
              <a:defRPr/>
            </a:pPr>
            <a:r>
              <a:rPr lang="en-US" b="0" kern="0" dirty="0">
                <a:solidFill>
                  <a:schemeClr val="bg1"/>
                </a:solidFill>
                <a:latin typeface="Gill Sans MT" pitchFamily="34" charset="0"/>
              </a:rPr>
              <a:t>A map is the XML file that defines the correspondence between the records and fields in one schema and the records and fields in another schema. You create a map when you want to transform or translate data that you receive or send from one schema to another.</a:t>
            </a:r>
          </a:p>
        </p:txBody>
      </p:sp>
      <p:pic>
        <p:nvPicPr>
          <p:cNvPr id="38" name="Picture 2"/>
          <p:cNvPicPr>
            <a:picLocks noChangeAspect="1" noChangeArrowheads="1"/>
          </p:cNvPicPr>
          <p:nvPr/>
        </p:nvPicPr>
        <p:blipFill>
          <a:blip r:embed="rId5" cstate="print"/>
          <a:srcRect/>
          <a:stretch>
            <a:fillRect/>
          </a:stretch>
        </p:blipFill>
        <p:spPr bwMode="auto">
          <a:xfrm>
            <a:off x="7786678" y="6299103"/>
            <a:ext cx="1357322" cy="5588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lvl="0" indent="-514350" algn="ctr"/>
            <a:r>
              <a:rPr lang="pt-PT" sz="3600" i="1" dirty="0" err="1" smtClean="0">
                <a:solidFill>
                  <a:schemeClr val="bg1"/>
                </a:solidFill>
                <a:latin typeface="Gill Sans MT" pitchFamily="34" charset="0"/>
              </a:rPr>
              <a:t>Functoids</a:t>
            </a: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3" cstate="print"/>
          <a:srcRect/>
          <a:stretch>
            <a:fillRect/>
          </a:stretch>
        </p:blipFill>
        <p:spPr bwMode="auto">
          <a:xfrm>
            <a:off x="7786678" y="6299103"/>
            <a:ext cx="1357322" cy="558897"/>
          </a:xfrm>
          <a:prstGeom prst="rect">
            <a:avLst/>
          </a:prstGeom>
          <a:noFill/>
          <a:ln w="9525">
            <a:noFill/>
            <a:miter lim="800000"/>
            <a:headEnd/>
            <a:tailEnd/>
          </a:ln>
          <a:effectLst/>
        </p:spPr>
      </p:pic>
      <p:pic>
        <p:nvPicPr>
          <p:cNvPr id="7" name="Picture 2"/>
          <p:cNvPicPr>
            <a:picLocks noChangeAspect="1" noChangeArrowheads="1"/>
          </p:cNvPicPr>
          <p:nvPr/>
        </p:nvPicPr>
        <p:blipFill>
          <a:blip r:embed="rId4" cstate="print"/>
          <a:srcRect/>
          <a:stretch>
            <a:fillRect/>
          </a:stretch>
        </p:blipFill>
        <p:spPr>
          <a:xfrm>
            <a:off x="4815328" y="785794"/>
            <a:ext cx="4328672" cy="2867745"/>
          </a:xfrm>
          <a:prstGeom prst="rect">
            <a:avLst/>
          </a:prstGeom>
          <a:noFill/>
          <a:effectLst>
            <a:reflection blurRad="6350" stA="52000" endA="300" endPos="35000" dir="5400000" sy="-100000" algn="bl" rotWithShape="0"/>
          </a:effectLst>
          <a:scene3d>
            <a:camera prst="perspectiveContrastingLeftFacing"/>
            <a:lightRig rig="threePt" dir="t"/>
          </a:scene3d>
        </p:spPr>
      </p:pic>
      <p:sp>
        <p:nvSpPr>
          <p:cNvPr id="8" name="Rectangle 3"/>
          <p:cNvSpPr txBox="1">
            <a:spLocks noChangeArrowheads="1"/>
          </p:cNvSpPr>
          <p:nvPr/>
        </p:nvSpPr>
        <p:spPr bwMode="auto">
          <a:xfrm>
            <a:off x="214282" y="1214422"/>
            <a:ext cx="3657600" cy="2931572"/>
          </a:xfrm>
          <a:prstGeom prst="rect">
            <a:avLst/>
          </a:prstGeom>
          <a:noFill/>
          <a:ln w="9525">
            <a:noFill/>
            <a:miter lim="800000"/>
            <a:headEnd/>
            <a:tailEnd/>
          </a:ln>
        </p:spPr>
        <p:txBody>
          <a:bodyPr>
            <a:spAutoFit/>
          </a:bodyPr>
          <a:lstStyle/>
          <a:p>
            <a:pPr marL="498475" indent="-498475" algn="l" eaLnBrk="1" hangingPunct="1">
              <a:spcBef>
                <a:spcPct val="30000"/>
              </a:spcBef>
              <a:buClr>
                <a:schemeClr val="folHlink"/>
              </a:buClr>
              <a:buSzPct val="75000"/>
              <a:buFont typeface="Wingdings 2" pitchFamily="18" charset="2"/>
              <a:buChar char="¢"/>
              <a:defRPr/>
            </a:pPr>
            <a:r>
              <a:rPr lang="en-US" sz="1500" b="0" kern="0" dirty="0" err="1">
                <a:solidFill>
                  <a:schemeClr val="bg1"/>
                </a:solidFill>
                <a:latin typeface="Gill Sans MT" pitchFamily="34" charset="0"/>
              </a:rPr>
              <a:t>Functoids</a:t>
            </a:r>
            <a:r>
              <a:rPr lang="en-US" sz="1500" b="0" kern="0" dirty="0">
                <a:solidFill>
                  <a:schemeClr val="bg1"/>
                </a:solidFill>
                <a:latin typeface="Gill Sans MT" pitchFamily="34" charset="0"/>
              </a:rPr>
              <a:t> perform calculations by using predefined formulas to process specific field values. These calculations are executed based on the designated order of the records and fields.</a:t>
            </a:r>
          </a:p>
          <a:p>
            <a:pPr marL="498475" indent="-498475" algn="l" eaLnBrk="1" hangingPunct="1">
              <a:spcBef>
                <a:spcPct val="30000"/>
              </a:spcBef>
              <a:buClr>
                <a:schemeClr val="folHlink"/>
              </a:buClr>
              <a:buSzPct val="75000"/>
              <a:buFont typeface="Wingdings 2" pitchFamily="18" charset="2"/>
              <a:buChar char="¢"/>
              <a:defRPr/>
            </a:pPr>
            <a:r>
              <a:rPr lang="en-US" sz="1500" b="0" kern="0" dirty="0">
                <a:solidFill>
                  <a:schemeClr val="bg1"/>
                </a:solidFill>
                <a:latin typeface="Gill Sans MT" pitchFamily="34" charset="0"/>
              </a:rPr>
              <a:t>By linking a </a:t>
            </a:r>
            <a:r>
              <a:rPr lang="en-US" sz="1500" b="0" kern="0" dirty="0" err="1">
                <a:solidFill>
                  <a:schemeClr val="bg1"/>
                </a:solidFill>
                <a:latin typeface="Gill Sans MT" pitchFamily="34" charset="0"/>
              </a:rPr>
              <a:t>functoid</a:t>
            </a:r>
            <a:r>
              <a:rPr lang="en-US" sz="1500" b="0" kern="0" dirty="0">
                <a:solidFill>
                  <a:schemeClr val="bg1"/>
                </a:solidFill>
                <a:latin typeface="Gill Sans MT" pitchFamily="34" charset="0"/>
              </a:rPr>
              <a:t> to nodes in both the source schema and the destination schema, data can be concatenated; values added together, date and time information can be modified, and so forth.</a:t>
            </a:r>
          </a:p>
        </p:txBody>
      </p:sp>
      <p:sp>
        <p:nvSpPr>
          <p:cNvPr id="9" name="Rectangle 3"/>
          <p:cNvSpPr txBox="1">
            <a:spLocks noChangeArrowheads="1"/>
          </p:cNvSpPr>
          <p:nvPr/>
        </p:nvSpPr>
        <p:spPr bwMode="auto">
          <a:xfrm>
            <a:off x="214282" y="4357694"/>
            <a:ext cx="8701118" cy="2077492"/>
          </a:xfrm>
          <a:prstGeom prst="rect">
            <a:avLst/>
          </a:prstGeom>
          <a:noFill/>
          <a:ln w="9525">
            <a:noFill/>
            <a:miter lim="800000"/>
            <a:headEnd/>
            <a:tailEnd/>
          </a:ln>
        </p:spPr>
        <p:txBody>
          <a:bodyPr wrap="square">
            <a:spAutoFit/>
          </a:bodyPr>
          <a:lstStyle/>
          <a:p>
            <a:pPr marL="498475" indent="-498475" algn="l" eaLnBrk="1" hangingPunct="1">
              <a:spcBef>
                <a:spcPct val="30000"/>
              </a:spcBef>
              <a:buClr>
                <a:schemeClr val="folHlink"/>
              </a:buClr>
              <a:buSzPct val="75000"/>
              <a:buFont typeface="Wingdings 2" pitchFamily="18" charset="2"/>
              <a:buChar char="¢"/>
              <a:defRPr/>
            </a:pPr>
            <a:r>
              <a:rPr lang="en-US" sz="1500" b="0" kern="0" dirty="0">
                <a:solidFill>
                  <a:schemeClr val="bg1"/>
                </a:solidFill>
                <a:latin typeface="Gill Sans MT" pitchFamily="34" charset="0"/>
              </a:rPr>
              <a:t>If you want to implement functionality that is not available in the </a:t>
            </a:r>
            <a:r>
              <a:rPr lang="en-US" sz="1500" b="0" kern="0" dirty="0" err="1">
                <a:solidFill>
                  <a:schemeClr val="bg1"/>
                </a:solidFill>
                <a:latin typeface="Gill Sans MT" pitchFamily="34" charset="0"/>
              </a:rPr>
              <a:t>functoids</a:t>
            </a:r>
            <a:r>
              <a:rPr lang="en-US" sz="1500" b="0" kern="0" dirty="0">
                <a:solidFill>
                  <a:schemeClr val="bg1"/>
                </a:solidFill>
                <a:latin typeface="Gill Sans MT" pitchFamily="34" charset="0"/>
              </a:rPr>
              <a:t> that are included with BizTalk </a:t>
            </a:r>
            <a:r>
              <a:rPr lang="en-US" sz="1500" b="0" kern="0" dirty="0" err="1">
                <a:solidFill>
                  <a:schemeClr val="bg1"/>
                </a:solidFill>
                <a:latin typeface="Gill Sans MT" pitchFamily="34" charset="0"/>
              </a:rPr>
              <a:t>Mapper</a:t>
            </a:r>
            <a:r>
              <a:rPr lang="en-US" sz="1500" b="0" kern="0" dirty="0">
                <a:solidFill>
                  <a:schemeClr val="bg1"/>
                </a:solidFill>
                <a:latin typeface="Gill Sans MT" pitchFamily="34" charset="0"/>
              </a:rPr>
              <a:t>, you can create custom functionality by using the Scripting </a:t>
            </a:r>
            <a:r>
              <a:rPr lang="en-US" sz="1500" b="0" kern="0" dirty="0" err="1">
                <a:solidFill>
                  <a:schemeClr val="bg1"/>
                </a:solidFill>
                <a:latin typeface="Gill Sans MT" pitchFamily="34" charset="0"/>
              </a:rPr>
              <a:t>functoid</a:t>
            </a:r>
            <a:r>
              <a:rPr lang="en-US" sz="1500" b="0" kern="0" dirty="0">
                <a:solidFill>
                  <a:schemeClr val="bg1"/>
                </a:solidFill>
                <a:latin typeface="Gill Sans MT" pitchFamily="34" charset="0"/>
              </a:rPr>
              <a:t>, which allows you to access custom script or code during run time to perform functions not otherwise available. For example, you can call a COM object or Microsoft .NET object at run time by using the Scripting </a:t>
            </a:r>
            <a:r>
              <a:rPr lang="en-US" sz="1500" b="0" kern="0" dirty="0" err="1">
                <a:solidFill>
                  <a:schemeClr val="bg1"/>
                </a:solidFill>
                <a:latin typeface="Gill Sans MT" pitchFamily="34" charset="0"/>
              </a:rPr>
              <a:t>functoid</a:t>
            </a:r>
            <a:r>
              <a:rPr lang="en-US" sz="1500" b="0" kern="0" dirty="0">
                <a:solidFill>
                  <a:schemeClr val="bg1"/>
                </a:solidFill>
                <a:latin typeface="Gill Sans MT" pitchFamily="34" charset="0"/>
              </a:rPr>
              <a:t> and writing your own custom script.</a:t>
            </a:r>
          </a:p>
          <a:p>
            <a:pPr marL="498475" indent="-498475" algn="l" eaLnBrk="1" hangingPunct="1">
              <a:spcBef>
                <a:spcPct val="30000"/>
              </a:spcBef>
              <a:buClr>
                <a:schemeClr val="folHlink"/>
              </a:buClr>
              <a:buSzPct val="75000"/>
              <a:buFont typeface="Wingdings 2" pitchFamily="18" charset="2"/>
              <a:buChar char="¢"/>
              <a:defRPr/>
            </a:pPr>
            <a:r>
              <a:rPr lang="en-US" sz="1500" b="0" kern="0" dirty="0">
                <a:solidFill>
                  <a:schemeClr val="bg1"/>
                </a:solidFill>
                <a:latin typeface="Gill Sans MT" pitchFamily="34" charset="0"/>
              </a:rPr>
              <a:t>BizTalk Server 2004 supports the following languages for the Scripting </a:t>
            </a:r>
            <a:r>
              <a:rPr lang="en-US" sz="1500" b="0" kern="0" dirty="0" err="1">
                <a:solidFill>
                  <a:schemeClr val="bg1"/>
                </a:solidFill>
                <a:latin typeface="Gill Sans MT" pitchFamily="34" charset="0"/>
              </a:rPr>
              <a:t>functoid</a:t>
            </a:r>
            <a:r>
              <a:rPr lang="en-US" sz="1500" b="0" kern="0" dirty="0">
                <a:solidFill>
                  <a:schemeClr val="bg1"/>
                </a:solidFill>
                <a:latin typeface="Gill Sans MT" pitchFamily="34" charset="0"/>
              </a:rPr>
              <a:t>:</a:t>
            </a:r>
          </a:p>
          <a:p>
            <a:pPr marL="955675" lvl="1" indent="-498475" algn="l" eaLnBrk="1" hangingPunct="1">
              <a:spcBef>
                <a:spcPct val="30000"/>
              </a:spcBef>
              <a:buClr>
                <a:schemeClr val="folHlink"/>
              </a:buClr>
              <a:buSzPct val="75000"/>
              <a:buFont typeface="Wingdings 2" pitchFamily="18" charset="2"/>
              <a:buChar char="¢"/>
              <a:defRPr/>
            </a:pPr>
            <a:r>
              <a:rPr lang="en-US" sz="1500" b="0" kern="0" dirty="0">
                <a:solidFill>
                  <a:schemeClr val="bg1"/>
                </a:solidFill>
                <a:latin typeface="Gill Sans MT" pitchFamily="34" charset="0"/>
              </a:rPr>
              <a:t>C, Jscript, Microsoft Visual Basic® .NET, Extensible </a:t>
            </a:r>
            <a:r>
              <a:rPr lang="en-US" sz="1500" b="0" kern="0" dirty="0" err="1">
                <a:solidFill>
                  <a:schemeClr val="bg1"/>
                </a:solidFill>
                <a:latin typeface="Gill Sans MT" pitchFamily="34" charset="0"/>
              </a:rPr>
              <a:t>Stylesheet</a:t>
            </a:r>
            <a:r>
              <a:rPr lang="en-US" sz="1500" b="0" kern="0" dirty="0">
                <a:solidFill>
                  <a:schemeClr val="bg1"/>
                </a:solidFill>
                <a:latin typeface="Gill Sans MT" pitchFamily="34" charset="0"/>
              </a:rPr>
              <a:t> Transformation (XSLT), XSLT Call Templates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indent="-514350" algn="ctr"/>
            <a:r>
              <a:rPr lang="pt-PT" sz="3600" i="1" dirty="0" smtClean="0">
                <a:solidFill>
                  <a:schemeClr val="bg1"/>
                </a:solidFill>
                <a:latin typeface="Gill Sans MT" pitchFamily="34" charset="0"/>
              </a:rPr>
              <a:t>BizTalk </a:t>
            </a:r>
            <a:r>
              <a:rPr lang="pt-PT" sz="3600" i="1" dirty="0" err="1" smtClean="0">
                <a:solidFill>
                  <a:schemeClr val="bg1"/>
                </a:solidFill>
                <a:latin typeface="Gill Sans MT" pitchFamily="34" charset="0"/>
              </a:rPr>
              <a:t>Orchestration</a:t>
            </a:r>
            <a:endParaRPr lang="pt-PT" sz="3600" i="1" dirty="0" smtClean="0">
              <a:solidFill>
                <a:schemeClr val="bg1"/>
              </a:solidFill>
              <a:latin typeface="Gill Sans MT" pitchFamily="34" charset="0"/>
            </a:endParaRP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pic>
        <p:nvPicPr>
          <p:cNvPr id="7" name="Picture 2"/>
          <p:cNvPicPr>
            <a:picLocks noChangeAspect="1" noChangeArrowheads="1"/>
          </p:cNvPicPr>
          <p:nvPr/>
        </p:nvPicPr>
        <p:blipFill>
          <a:blip r:embed="rId5" cstate="print"/>
          <a:srcRect/>
          <a:stretch>
            <a:fillRect/>
          </a:stretch>
        </p:blipFill>
        <p:spPr>
          <a:xfrm>
            <a:off x="3581384" y="1357298"/>
            <a:ext cx="5562616" cy="3684674"/>
          </a:xfrm>
          <a:prstGeom prst="rect">
            <a:avLst/>
          </a:prstGeom>
          <a:noFill/>
          <a:effectLst>
            <a:reflection blurRad="6350" stA="52000" endA="300" endPos="35000" dir="5400000" sy="-100000" algn="bl" rotWithShape="0"/>
          </a:effectLst>
          <a:scene3d>
            <a:camera prst="perspectiveContrastingLeftFacing"/>
            <a:lightRig rig="threePt" dir="t"/>
          </a:scene3d>
        </p:spPr>
      </p:pic>
      <p:sp>
        <p:nvSpPr>
          <p:cNvPr id="8" name="Rectangle 3"/>
          <p:cNvSpPr txBox="1">
            <a:spLocks noChangeArrowheads="1"/>
          </p:cNvSpPr>
          <p:nvPr/>
        </p:nvSpPr>
        <p:spPr bwMode="auto">
          <a:xfrm>
            <a:off x="214282" y="1500174"/>
            <a:ext cx="4048124" cy="3776418"/>
          </a:xfrm>
          <a:prstGeom prst="rect">
            <a:avLst/>
          </a:prstGeom>
          <a:noFill/>
          <a:ln w="9525">
            <a:noFill/>
            <a:miter lim="800000"/>
            <a:headEnd/>
            <a:tailEnd/>
          </a:ln>
        </p:spPr>
        <p:txBody>
          <a:bodyPr wrap="square">
            <a:spAutoFit/>
          </a:bodyPr>
          <a:lstStyle/>
          <a:p>
            <a:pPr marL="498475" indent="-498475" algn="l" eaLnBrk="1" hangingPunct="1">
              <a:spcBef>
                <a:spcPct val="30000"/>
              </a:spcBef>
              <a:buClr>
                <a:schemeClr val="folHlink"/>
              </a:buClr>
              <a:buSzPct val="75000"/>
              <a:buFont typeface="Wingdings 2" pitchFamily="18" charset="2"/>
              <a:buChar char="¢"/>
              <a:defRPr/>
            </a:pPr>
            <a:r>
              <a:rPr lang="en-US" kern="0" dirty="0">
                <a:solidFill>
                  <a:schemeClr val="bg1"/>
                </a:solidFill>
                <a:latin typeface="Gill Sans MT" pitchFamily="34" charset="0"/>
              </a:rPr>
              <a:t>Orchestration Designer </a:t>
            </a:r>
          </a:p>
          <a:p>
            <a:pPr marL="955675" lvl="1" indent="-498475" algn="l" eaLnBrk="1" hangingPunct="1">
              <a:spcBef>
                <a:spcPct val="30000"/>
              </a:spcBef>
              <a:buClr>
                <a:schemeClr val="folHlink"/>
              </a:buClr>
              <a:buSzPct val="75000"/>
              <a:buFont typeface="Wingdings 2" pitchFamily="18" charset="2"/>
              <a:buChar char="¢"/>
              <a:defRPr/>
            </a:pPr>
            <a:r>
              <a:rPr lang="en-US" b="0" kern="0" dirty="0">
                <a:solidFill>
                  <a:schemeClr val="bg1"/>
                </a:solidFill>
                <a:latin typeface="Gill Sans MT" pitchFamily="34" charset="0"/>
              </a:rPr>
              <a:t>You can use BizTalk orchestration to create detailed representations of business processes that can be implemented programmatically within an integrated design environment called Orchestration Designer. This design environment provides a versatile drawing surface and a comprehensive set of implementation tools..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9525" y="9525"/>
            <a:ext cx="9134475" cy="6846089"/>
          </a:xfrm>
          <a:prstGeom prst="rect">
            <a:avLst/>
          </a:prstGeom>
          <a:noFill/>
          <a:ln w="9525">
            <a:noFill/>
            <a:miter lim="800000"/>
            <a:headEnd/>
            <a:tailEnd/>
          </a:ln>
          <a:effectLst/>
        </p:spPr>
      </p:pic>
      <p:pic>
        <p:nvPicPr>
          <p:cNvPr id="3" name="Picture 2"/>
          <p:cNvPicPr>
            <a:picLocks noChangeAspect="1" noChangeArrowheads="1"/>
          </p:cNvPicPr>
          <p:nvPr/>
        </p:nvPicPr>
        <p:blipFill>
          <a:blip r:embed="rId3" cstate="print"/>
          <a:srcRect/>
          <a:stretch>
            <a:fillRect/>
          </a:stretch>
        </p:blipFill>
        <p:spPr bwMode="auto">
          <a:xfrm>
            <a:off x="6888574" y="142852"/>
            <a:ext cx="2081906" cy="857256"/>
          </a:xfrm>
          <a:prstGeom prst="rect">
            <a:avLst/>
          </a:prstGeom>
          <a:noFill/>
          <a:ln w="9525">
            <a:noFill/>
            <a:miter lim="800000"/>
            <a:headEnd/>
            <a:tailEnd/>
          </a:ln>
          <a:effectLst/>
        </p:spPr>
      </p:pic>
      <p:pic>
        <p:nvPicPr>
          <p:cNvPr id="4" name="Picture 2" descr="black fade rounded rectangle"/>
          <p:cNvPicPr>
            <a:picLocks noChangeAspect="1" noChangeArrowheads="1"/>
          </p:cNvPicPr>
          <p:nvPr/>
        </p:nvPicPr>
        <p:blipFill>
          <a:blip r:embed="rId4" cstate="print"/>
          <a:srcRect/>
          <a:stretch>
            <a:fillRect/>
          </a:stretch>
        </p:blipFill>
        <p:spPr bwMode="auto">
          <a:xfrm>
            <a:off x="325438" y="1476375"/>
            <a:ext cx="8496300" cy="4086225"/>
          </a:xfrm>
          <a:prstGeom prst="rect">
            <a:avLst/>
          </a:prstGeom>
          <a:noFill/>
          <a:ln w="9525">
            <a:noFill/>
            <a:miter lim="800000"/>
            <a:headEnd/>
            <a:tailEnd/>
          </a:ln>
        </p:spPr>
      </p:pic>
      <p:pic>
        <p:nvPicPr>
          <p:cNvPr id="5" name="Picture 3" descr="band black gradient"/>
          <p:cNvPicPr>
            <a:picLocks noChangeAspect="1" noChangeArrowheads="1"/>
          </p:cNvPicPr>
          <p:nvPr/>
        </p:nvPicPr>
        <p:blipFill>
          <a:blip r:embed="rId5" cstate="print"/>
          <a:srcRect/>
          <a:stretch>
            <a:fillRect/>
          </a:stretch>
        </p:blipFill>
        <p:spPr bwMode="auto">
          <a:xfrm>
            <a:off x="0" y="2643188"/>
            <a:ext cx="9144000" cy="1752600"/>
          </a:xfrm>
          <a:prstGeom prst="rect">
            <a:avLst/>
          </a:prstGeom>
          <a:noFill/>
          <a:ln w="9525">
            <a:noFill/>
            <a:miter lim="800000"/>
            <a:headEnd/>
            <a:tailEnd/>
          </a:ln>
        </p:spPr>
      </p:pic>
      <p:sp>
        <p:nvSpPr>
          <p:cNvPr id="6" name="Rectangle 4"/>
          <p:cNvSpPr>
            <a:spLocks noChangeArrowheads="1"/>
          </p:cNvSpPr>
          <p:nvPr/>
        </p:nvSpPr>
        <p:spPr bwMode="auto">
          <a:xfrm>
            <a:off x="642910" y="3135313"/>
            <a:ext cx="7810528" cy="750887"/>
          </a:xfrm>
          <a:prstGeom prst="rect">
            <a:avLst/>
          </a:prstGeom>
          <a:noFill/>
          <a:ln w="9525">
            <a:noFill/>
            <a:miter lim="800000"/>
            <a:headEnd/>
            <a:tailEnd/>
          </a:ln>
        </p:spPr>
        <p:txBody>
          <a:bodyPr anchor="ctr"/>
          <a:lstStyle/>
          <a:p>
            <a:pPr algn="ctr">
              <a:lnSpc>
                <a:spcPct val="90000"/>
              </a:lnSpc>
              <a:spcBef>
                <a:spcPct val="0"/>
              </a:spcBef>
            </a:pPr>
            <a:r>
              <a:rPr lang="pt-PT" sz="4400" dirty="0" err="1" smtClean="0">
                <a:solidFill>
                  <a:schemeClr val="bg1"/>
                </a:solidFill>
                <a:latin typeface="Gill Sans MT" pitchFamily="34" charset="0"/>
              </a:rPr>
              <a:t>Concepts</a:t>
            </a:r>
            <a:r>
              <a:rPr lang="pt-PT" sz="4400" dirty="0" smtClean="0">
                <a:solidFill>
                  <a:schemeClr val="bg1"/>
                </a:solidFill>
                <a:latin typeface="Gill Sans MT" pitchFamily="34" charset="0"/>
              </a:rPr>
              <a:t> </a:t>
            </a:r>
            <a:r>
              <a:rPr lang="pt-PT" sz="4400" dirty="0" err="1" smtClean="0">
                <a:solidFill>
                  <a:schemeClr val="bg1"/>
                </a:solidFill>
                <a:latin typeface="Gill Sans MT" pitchFamily="34" charset="0"/>
              </a:rPr>
              <a:t>of</a:t>
            </a:r>
            <a:r>
              <a:rPr lang="pt-PT" sz="4400" dirty="0" smtClean="0">
                <a:solidFill>
                  <a:schemeClr val="bg1"/>
                </a:solidFill>
                <a:latin typeface="Gill Sans MT" pitchFamily="34" charset="0"/>
              </a:rPr>
              <a:t> </a:t>
            </a:r>
            <a:r>
              <a:rPr lang="pt-PT" sz="4400" dirty="0" err="1" smtClean="0">
                <a:solidFill>
                  <a:schemeClr val="bg1"/>
                </a:solidFill>
                <a:latin typeface="Gill Sans MT" pitchFamily="34" charset="0"/>
              </a:rPr>
              <a:t>Integration</a:t>
            </a:r>
            <a:endParaRPr lang="pt-PT" sz="4400" b="0" dirty="0">
              <a:solidFill>
                <a:srgbClr val="FFFF99"/>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53"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lvl="0" indent="-514350" algn="ctr"/>
            <a:r>
              <a:rPr lang="pt-PT" sz="3600" i="1" dirty="0" err="1" smtClean="0">
                <a:solidFill>
                  <a:schemeClr val="bg1"/>
                </a:solidFill>
                <a:latin typeface="Gill Sans MT" pitchFamily="34" charset="0"/>
              </a:rPr>
              <a:t>Physical</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Ports</a:t>
            </a:r>
            <a:r>
              <a:rPr lang="pt-PT" sz="3600" i="1" dirty="0" smtClean="0">
                <a:solidFill>
                  <a:schemeClr val="bg1"/>
                </a:solidFill>
                <a:latin typeface="Gill Sans MT" pitchFamily="34" charset="0"/>
              </a:rPr>
              <a:t> vs. </a:t>
            </a:r>
            <a:r>
              <a:rPr lang="pt-PT" sz="3600" i="1" dirty="0" err="1" smtClean="0">
                <a:solidFill>
                  <a:schemeClr val="bg1"/>
                </a:solidFill>
                <a:latin typeface="Gill Sans MT" pitchFamily="34" charset="0"/>
              </a:rPr>
              <a:t>Logical</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Ports</a:t>
            </a:r>
            <a:endParaRPr lang="pt-PT" sz="3600" i="1" dirty="0" smtClean="0">
              <a:solidFill>
                <a:schemeClr val="bg1"/>
              </a:solidFill>
              <a:latin typeface="Gill Sans MT" pitchFamily="34" charset="0"/>
            </a:endParaRPr>
          </a:p>
        </p:txBody>
      </p:sp>
      <p:pic>
        <p:nvPicPr>
          <p:cNvPr id="7" name="Content Placeholder 3" descr="9.png"/>
          <p:cNvPicPr>
            <a:picLocks noChangeAspect="1"/>
          </p:cNvPicPr>
          <p:nvPr/>
        </p:nvPicPr>
        <p:blipFill>
          <a:blip r:embed="rId4" cstate="print"/>
          <a:srcRect/>
          <a:stretch>
            <a:fillRect/>
          </a:stretch>
        </p:blipFill>
        <p:spPr>
          <a:xfrm>
            <a:off x="3563938" y="1071546"/>
            <a:ext cx="5580062" cy="3959225"/>
          </a:xfrm>
          <a:prstGeom prst="rect">
            <a:avLst/>
          </a:prstGeom>
          <a:effectLst>
            <a:reflection blurRad="6350" stA="52000" endA="300" endPos="35000" dir="5400000" sy="-100000" algn="bl" rotWithShape="0"/>
          </a:effectLst>
          <a:scene3d>
            <a:camera prst="perspectiveContrastingLeftFacing"/>
            <a:lightRig rig="threePt" dir="t"/>
          </a:scene3d>
        </p:spPr>
      </p:pic>
      <p:sp>
        <p:nvSpPr>
          <p:cNvPr id="8" name="Rectangle 3"/>
          <p:cNvSpPr txBox="1">
            <a:spLocks noChangeArrowheads="1"/>
          </p:cNvSpPr>
          <p:nvPr/>
        </p:nvSpPr>
        <p:spPr bwMode="auto">
          <a:xfrm>
            <a:off x="357158" y="1357298"/>
            <a:ext cx="4000528" cy="3859518"/>
          </a:xfrm>
          <a:prstGeom prst="rect">
            <a:avLst/>
          </a:prstGeom>
          <a:noFill/>
          <a:ln w="9525">
            <a:noFill/>
            <a:miter lim="800000"/>
            <a:headEnd/>
            <a:tailEnd/>
          </a:ln>
        </p:spPr>
        <p:txBody>
          <a:bodyPr wrap="square">
            <a:spAutoFit/>
          </a:bodyPr>
          <a:lstStyle/>
          <a:p>
            <a:pPr marL="498475" indent="-498475" algn="l" eaLnBrk="1" hangingPunct="1">
              <a:spcBef>
                <a:spcPct val="30000"/>
              </a:spcBef>
              <a:buClr>
                <a:schemeClr val="folHlink"/>
              </a:buClr>
              <a:buSzPct val="75000"/>
              <a:buFont typeface="Wingdings 2" pitchFamily="18" charset="2"/>
              <a:buChar char="¢"/>
              <a:defRPr/>
            </a:pPr>
            <a:r>
              <a:rPr lang="en-US" b="1" kern="0" dirty="0">
                <a:solidFill>
                  <a:schemeClr val="bg1"/>
                </a:solidFill>
                <a:latin typeface="Gill Sans MT" pitchFamily="34" charset="0"/>
              </a:rPr>
              <a:t>Physical ports </a:t>
            </a:r>
            <a:r>
              <a:rPr lang="en-US" b="0" kern="0" dirty="0">
                <a:solidFill>
                  <a:schemeClr val="bg1"/>
                </a:solidFill>
                <a:latin typeface="Gill Sans MT" pitchFamily="34" charset="0"/>
              </a:rPr>
              <a:t>are used to receive and send messages between BizTalk Server and the outside world. Physical ports are configured and managed by using BizTalk Explorer. </a:t>
            </a:r>
          </a:p>
          <a:p>
            <a:pPr marL="498475" indent="-498475" algn="l" eaLnBrk="1" hangingPunct="1">
              <a:spcBef>
                <a:spcPct val="30000"/>
              </a:spcBef>
              <a:buClr>
                <a:schemeClr val="folHlink"/>
              </a:buClr>
              <a:buSzPct val="75000"/>
              <a:buFont typeface="Wingdings 2" pitchFamily="18" charset="2"/>
              <a:buChar char="¢"/>
              <a:defRPr/>
            </a:pPr>
            <a:endParaRPr lang="en-US" b="0" kern="0" dirty="0">
              <a:solidFill>
                <a:schemeClr val="bg1"/>
              </a:solidFill>
              <a:latin typeface="Gill Sans MT" pitchFamily="34" charset="0"/>
            </a:endParaRPr>
          </a:p>
          <a:p>
            <a:pPr marL="498475" indent="-498475" algn="l" eaLnBrk="1" hangingPunct="1">
              <a:spcBef>
                <a:spcPct val="30000"/>
              </a:spcBef>
              <a:buClr>
                <a:schemeClr val="folHlink"/>
              </a:buClr>
              <a:buSzPct val="75000"/>
              <a:buFont typeface="Wingdings 2" pitchFamily="18" charset="2"/>
              <a:buChar char="¢"/>
              <a:defRPr/>
            </a:pPr>
            <a:r>
              <a:rPr lang="en-US" b="1" kern="0" dirty="0">
                <a:solidFill>
                  <a:schemeClr val="bg1"/>
                </a:solidFill>
                <a:latin typeface="Gill Sans MT" pitchFamily="34" charset="0"/>
              </a:rPr>
              <a:t>Logical ports </a:t>
            </a:r>
            <a:r>
              <a:rPr lang="en-US" b="0" kern="0" dirty="0">
                <a:solidFill>
                  <a:schemeClr val="bg1"/>
                </a:solidFill>
                <a:latin typeface="Gill Sans MT" pitchFamily="34" charset="0"/>
              </a:rPr>
              <a:t>are used within BizTalk Server to pass messages to and from a BizTalk orchestration. Logical ports are configured by using Orchestration Designer and appear on the Port Surface areas.</a:t>
            </a:r>
          </a:p>
        </p:txBody>
      </p:sp>
      <p:pic>
        <p:nvPicPr>
          <p:cNvPr id="38" name="Picture 2"/>
          <p:cNvPicPr>
            <a:picLocks noChangeAspect="1" noChangeArrowheads="1"/>
          </p:cNvPicPr>
          <p:nvPr/>
        </p:nvPicPr>
        <p:blipFill>
          <a:blip r:embed="rId5" cstate="print"/>
          <a:srcRect/>
          <a:stretch>
            <a:fillRect/>
          </a:stretch>
        </p:blipFill>
        <p:spPr bwMode="auto">
          <a:xfrm>
            <a:off x="7786678" y="6299103"/>
            <a:ext cx="1357322" cy="5588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819400"/>
            <a:ext cx="9144000" cy="1409700"/>
          </a:xfrm>
          <a:prstGeom prst="rect">
            <a:avLst/>
          </a:prstGeom>
          <a:gradFill flip="none" rotWithShape="1">
            <a:gsLst>
              <a:gs pos="0">
                <a:schemeClr val="bg1">
                  <a:alpha val="12000"/>
                </a:schemeClr>
              </a:gs>
              <a:gs pos="100000">
                <a:schemeClr val="bg1">
                  <a:alpha val="57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extBox 3"/>
          <p:cNvSpPr txBox="1"/>
          <p:nvPr/>
        </p:nvSpPr>
        <p:spPr>
          <a:xfrm>
            <a:off x="4343400" y="2905780"/>
            <a:ext cx="2159566" cy="553998"/>
          </a:xfrm>
          <a:prstGeom prst="rect">
            <a:avLst/>
          </a:prstGeom>
          <a:noFill/>
        </p:spPr>
        <p:txBody>
          <a:bodyPr wrap="none" rtlCol="0">
            <a:spAutoFit/>
          </a:bodyPr>
          <a:lstStyle/>
          <a:p>
            <a:pPr marL="514350" indent="-514350">
              <a:buFont typeface="+mj-lt"/>
              <a:buAutoNum type="arabicPeriod" startAt="5"/>
            </a:pPr>
            <a: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t>Concepts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14282" y="214290"/>
            <a:ext cx="8715436" cy="785818"/>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14282" y="285728"/>
            <a:ext cx="8715436" cy="584775"/>
          </a:xfrm>
          <a:prstGeom prst="rect">
            <a:avLst/>
          </a:prstGeom>
          <a:noFill/>
        </p:spPr>
        <p:txBody>
          <a:bodyPr wrap="square" rtlCol="0">
            <a:spAutoFit/>
          </a:bodyPr>
          <a:lstStyle/>
          <a:p>
            <a:pPr marL="514350" lvl="0" indent="-514350" algn="ctr"/>
            <a:r>
              <a:rPr lang="en-US" sz="3200" i="1" dirty="0" smtClean="0">
                <a:solidFill>
                  <a:schemeClr val="bg1"/>
                </a:solidFill>
                <a:latin typeface="Gill Sans MT" pitchFamily="34" charset="0"/>
              </a:rPr>
              <a:t>What Is the Publish and Subscribe Messaging Model? </a:t>
            </a:r>
            <a:endParaRPr lang="pt-PT" sz="3200" i="1" dirty="0" smtClean="0">
              <a:solidFill>
                <a:schemeClr val="bg1"/>
              </a:solidFill>
              <a:latin typeface="Gill Sans MT" pitchFamily="34" charset="0"/>
            </a:endParaRPr>
          </a:p>
        </p:txBody>
      </p:sp>
      <p:pic>
        <p:nvPicPr>
          <p:cNvPr id="7" name="Picture 2"/>
          <p:cNvPicPr>
            <a:picLocks noChangeAspect="1" noChangeArrowheads="1"/>
          </p:cNvPicPr>
          <p:nvPr/>
        </p:nvPicPr>
        <p:blipFill>
          <a:blip r:embed="rId3" cstate="print"/>
          <a:srcRect/>
          <a:stretch>
            <a:fillRect/>
          </a:stretch>
        </p:blipFill>
        <p:spPr>
          <a:xfrm>
            <a:off x="3305208" y="1500174"/>
            <a:ext cx="5981700" cy="3962400"/>
          </a:xfrm>
          <a:prstGeom prst="rect">
            <a:avLst/>
          </a:prstGeom>
          <a:noFill/>
          <a:effectLst>
            <a:reflection blurRad="6350" stA="52000" endA="300" endPos="35000" dir="5400000" sy="-100000" algn="bl" rotWithShape="0"/>
          </a:effectLst>
          <a:scene3d>
            <a:camera prst="perspectiveContrastingLeftFacing"/>
            <a:lightRig rig="threePt" dir="t"/>
          </a:scene3d>
        </p:spPr>
      </p:pic>
      <p:sp>
        <p:nvSpPr>
          <p:cNvPr id="8" name="Rectangle 3"/>
          <p:cNvSpPr txBox="1">
            <a:spLocks noChangeArrowheads="1"/>
          </p:cNvSpPr>
          <p:nvPr/>
        </p:nvSpPr>
        <p:spPr bwMode="auto">
          <a:xfrm>
            <a:off x="214282" y="1214422"/>
            <a:ext cx="4286280" cy="2412968"/>
          </a:xfrm>
          <a:prstGeom prst="rect">
            <a:avLst/>
          </a:prstGeom>
          <a:noFill/>
          <a:ln w="9525">
            <a:noFill/>
            <a:miter lim="800000"/>
            <a:headEnd/>
            <a:tailEnd/>
          </a:ln>
        </p:spPr>
        <p:txBody>
          <a:bodyPr wrap="square">
            <a:spAutoFit/>
          </a:bodyPr>
          <a:lstStyle/>
          <a:p>
            <a:pPr marL="498475" indent="-498475" algn="l" eaLnBrk="1" hangingPunct="1">
              <a:spcBef>
                <a:spcPct val="30000"/>
              </a:spcBef>
              <a:buClr>
                <a:schemeClr val="folHlink"/>
              </a:buClr>
              <a:buSzPct val="75000"/>
              <a:buFont typeface="Wingdings 2" pitchFamily="18" charset="2"/>
              <a:buChar char="¢"/>
              <a:defRPr/>
            </a:pPr>
            <a:r>
              <a:rPr lang="en-US" sz="1600" b="0" kern="0" dirty="0">
                <a:solidFill>
                  <a:schemeClr val="bg1"/>
                </a:solidFill>
                <a:latin typeface="Gill Sans MT" pitchFamily="34" charset="0"/>
              </a:rPr>
              <a:t>BizTalk Server uses a publish and subscribe (or pub/sub) messaging infrastructure that is highly scalable at both database and processing levels.</a:t>
            </a:r>
          </a:p>
          <a:p>
            <a:pPr marL="498475" indent="-498475" algn="l" eaLnBrk="1" hangingPunct="1">
              <a:spcBef>
                <a:spcPct val="30000"/>
              </a:spcBef>
              <a:buClr>
                <a:schemeClr val="folHlink"/>
              </a:buClr>
              <a:buSzPct val="75000"/>
              <a:buFont typeface="Wingdings 2" pitchFamily="18" charset="2"/>
              <a:buChar char="¢"/>
              <a:defRPr/>
            </a:pPr>
            <a:r>
              <a:rPr lang="en-US" sz="1600" b="0" kern="0" dirty="0">
                <a:solidFill>
                  <a:schemeClr val="bg1"/>
                </a:solidFill>
                <a:latin typeface="Gill Sans MT" pitchFamily="34" charset="0"/>
              </a:rPr>
              <a:t>This publish and subscribe routing mechanism can manage large volumes of messages (including large messages) and interact with a wide variety of backend systems</a:t>
            </a:r>
            <a:r>
              <a:rPr lang="en-US" b="0" kern="0" dirty="0">
                <a:solidFill>
                  <a:schemeClr val="bg1"/>
                </a:solidFill>
                <a:latin typeface="Gill Sans MT" pitchFamily="34" charset="0"/>
              </a:rPr>
              <a:t>.</a:t>
            </a:r>
          </a:p>
        </p:txBody>
      </p:sp>
      <p:sp>
        <p:nvSpPr>
          <p:cNvPr id="9" name="Rectangle 3"/>
          <p:cNvSpPr txBox="1">
            <a:spLocks noChangeArrowheads="1"/>
          </p:cNvSpPr>
          <p:nvPr/>
        </p:nvSpPr>
        <p:spPr bwMode="auto">
          <a:xfrm>
            <a:off x="214282" y="3929066"/>
            <a:ext cx="4214842" cy="2308324"/>
          </a:xfrm>
          <a:prstGeom prst="rect">
            <a:avLst/>
          </a:prstGeom>
          <a:noFill/>
          <a:ln w="9525">
            <a:noFill/>
            <a:miter lim="800000"/>
            <a:headEnd/>
            <a:tailEnd/>
          </a:ln>
        </p:spPr>
        <p:txBody>
          <a:bodyPr wrap="square">
            <a:spAutoFit/>
          </a:bodyPr>
          <a:lstStyle/>
          <a:p>
            <a:pPr marL="498475" indent="-498475" algn="l" eaLnBrk="1" hangingPunct="1">
              <a:spcBef>
                <a:spcPct val="30000"/>
              </a:spcBef>
              <a:buClr>
                <a:schemeClr val="folHlink"/>
              </a:buClr>
              <a:buSzPct val="75000"/>
              <a:buFont typeface="Wingdings 2" pitchFamily="18" charset="2"/>
              <a:buChar char="¢"/>
              <a:defRPr/>
            </a:pPr>
            <a:r>
              <a:rPr lang="en-US" sz="1600" kern="0" dirty="0">
                <a:solidFill>
                  <a:schemeClr val="bg1"/>
                </a:solidFill>
                <a:latin typeface="Gill Sans MT" pitchFamily="34" charset="0"/>
              </a:rPr>
              <a:t>Subscriptions</a:t>
            </a:r>
            <a:r>
              <a:rPr lang="en-US" sz="1600" b="0" kern="0" dirty="0">
                <a:solidFill>
                  <a:schemeClr val="bg1"/>
                </a:solidFill>
                <a:latin typeface="Gill Sans MT" pitchFamily="34" charset="0"/>
              </a:rPr>
              <a:t> are criteria that describe which message types each business process will receive. Business processes hold subscriptions to specified types of messages; each subscription allows the business process holding it to initiate or continue the processing of one type of message.</a:t>
            </a: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646331"/>
          </a:xfrm>
          <a:prstGeom prst="rect">
            <a:avLst/>
          </a:prstGeom>
          <a:noFill/>
        </p:spPr>
        <p:txBody>
          <a:bodyPr wrap="square" rtlCol="0">
            <a:spAutoFit/>
          </a:bodyPr>
          <a:lstStyle/>
          <a:p>
            <a:pPr marL="514350" lvl="0" indent="-514350" algn="ctr"/>
            <a:r>
              <a:rPr lang="pt-PT" sz="3600" i="1" dirty="0" err="1" smtClean="0">
                <a:solidFill>
                  <a:schemeClr val="bg1"/>
                </a:solidFill>
                <a:latin typeface="Gill Sans MT" pitchFamily="34" charset="0"/>
              </a:rPr>
              <a:t>What</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Is</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Message</a:t>
            </a:r>
            <a:r>
              <a:rPr lang="pt-PT" sz="3600" i="1" dirty="0" smtClean="0">
                <a:solidFill>
                  <a:schemeClr val="bg1"/>
                </a:solidFill>
                <a:latin typeface="Gill Sans MT" pitchFamily="34" charset="0"/>
              </a:rPr>
              <a:t> </a:t>
            </a:r>
            <a:r>
              <a:rPr lang="pt-PT" sz="3600" i="1" dirty="0" err="1" smtClean="0">
                <a:solidFill>
                  <a:schemeClr val="bg1"/>
                </a:solidFill>
                <a:latin typeface="Gill Sans MT" pitchFamily="34" charset="0"/>
              </a:rPr>
              <a:t>Routing</a:t>
            </a:r>
            <a:r>
              <a:rPr lang="pt-PT" sz="3600" i="1" dirty="0" smtClean="0">
                <a:solidFill>
                  <a:schemeClr val="bg1"/>
                </a:solidFill>
                <a:latin typeface="Gill Sans MT" pitchFamily="34" charset="0"/>
              </a:rPr>
              <a:t>?</a:t>
            </a:r>
          </a:p>
        </p:txBody>
      </p:sp>
      <p:pic>
        <p:nvPicPr>
          <p:cNvPr id="38" name="Picture 2"/>
          <p:cNvPicPr>
            <a:picLocks noChangeAspect="1" noChangeArrowheads="1"/>
          </p:cNvPicPr>
          <p:nvPr/>
        </p:nvPicPr>
        <p:blipFill>
          <a:blip r:embed="rId3" cstate="print"/>
          <a:srcRect/>
          <a:stretch>
            <a:fillRect/>
          </a:stretch>
        </p:blipFill>
        <p:spPr bwMode="auto">
          <a:xfrm>
            <a:off x="7786678" y="6299103"/>
            <a:ext cx="1357322" cy="558897"/>
          </a:xfrm>
          <a:prstGeom prst="rect">
            <a:avLst/>
          </a:prstGeom>
          <a:noFill/>
          <a:ln w="9525">
            <a:noFill/>
            <a:miter lim="800000"/>
            <a:headEnd/>
            <a:tailEnd/>
          </a:ln>
          <a:effectLst/>
        </p:spPr>
      </p:pic>
      <p:pic>
        <p:nvPicPr>
          <p:cNvPr id="7" name="Content Placeholder 3" descr="3.png"/>
          <p:cNvPicPr>
            <a:picLocks noChangeAspect="1"/>
          </p:cNvPicPr>
          <p:nvPr/>
        </p:nvPicPr>
        <p:blipFill>
          <a:blip r:embed="rId4" cstate="print"/>
          <a:srcRect/>
          <a:stretch>
            <a:fillRect/>
          </a:stretch>
        </p:blipFill>
        <p:spPr>
          <a:xfrm>
            <a:off x="5105408" y="1033946"/>
            <a:ext cx="4252938" cy="3180872"/>
          </a:xfrm>
          <a:prstGeom prst="rect">
            <a:avLst/>
          </a:prstGeom>
          <a:effectLst>
            <a:reflection blurRad="6350" stA="52000" endA="300" endPos="35000" dir="5400000" sy="-100000" algn="bl" rotWithShape="0"/>
          </a:effectLst>
          <a:scene3d>
            <a:camera prst="perspectiveContrastingLeftFacing"/>
            <a:lightRig rig="threePt" dir="t"/>
          </a:scene3d>
        </p:spPr>
      </p:pic>
      <p:sp>
        <p:nvSpPr>
          <p:cNvPr id="8" name="Rectangle 3"/>
          <p:cNvSpPr txBox="1">
            <a:spLocks noChangeArrowheads="1"/>
          </p:cNvSpPr>
          <p:nvPr/>
        </p:nvSpPr>
        <p:spPr bwMode="auto">
          <a:xfrm>
            <a:off x="285720" y="4429132"/>
            <a:ext cx="7286676" cy="2008242"/>
          </a:xfrm>
          <a:prstGeom prst="rect">
            <a:avLst/>
          </a:prstGeom>
          <a:noFill/>
          <a:ln w="9525">
            <a:noFill/>
            <a:miter lim="800000"/>
            <a:headEnd/>
            <a:tailEnd/>
          </a:ln>
        </p:spPr>
        <p:txBody>
          <a:bodyPr wrap="square">
            <a:spAutoFit/>
          </a:bodyPr>
          <a:lstStyle/>
          <a:p>
            <a:pPr marL="498475" indent="-498475" algn="l" eaLnBrk="1" hangingPunct="1">
              <a:spcBef>
                <a:spcPct val="30000"/>
              </a:spcBef>
              <a:buClr>
                <a:schemeClr val="folHlink"/>
              </a:buClr>
              <a:buSzPct val="75000"/>
              <a:buFont typeface="Wingdings 2" pitchFamily="18" charset="2"/>
              <a:buChar char="¢"/>
              <a:defRPr/>
            </a:pPr>
            <a:r>
              <a:rPr lang="en-US" sz="1500" b="0" kern="0" dirty="0">
                <a:solidFill>
                  <a:schemeClr val="bg1"/>
                </a:solidFill>
                <a:latin typeface="Gill Sans MT" pitchFamily="34" charset="0"/>
              </a:rPr>
              <a:t>A typical BizTalk Server business process involves receiving, processing, and sending messages. At times, you may receive types of messages (such as partner-to-partner correspondence) that do not require intensive processing in an orchestration, and could therefore benefit from a simpler solution</a:t>
            </a:r>
            <a:r>
              <a:rPr lang="en-US" sz="1500" b="0" kern="0" dirty="0" smtClean="0">
                <a:solidFill>
                  <a:schemeClr val="bg1"/>
                </a:solidFill>
                <a:latin typeface="Gill Sans MT" pitchFamily="34" charset="0"/>
              </a:rPr>
              <a:t>.</a:t>
            </a:r>
            <a:endParaRPr lang="en-US" sz="1500" b="0" kern="0" dirty="0">
              <a:solidFill>
                <a:schemeClr val="bg1"/>
              </a:solidFill>
              <a:latin typeface="Gill Sans MT" pitchFamily="34" charset="0"/>
            </a:endParaRPr>
          </a:p>
          <a:p>
            <a:pPr marL="498475" indent="-498475" algn="l" eaLnBrk="1" hangingPunct="1">
              <a:spcBef>
                <a:spcPct val="30000"/>
              </a:spcBef>
              <a:buClr>
                <a:schemeClr val="folHlink"/>
              </a:buClr>
              <a:buSzPct val="75000"/>
              <a:buFont typeface="Wingdings 2" pitchFamily="18" charset="2"/>
              <a:buChar char="¢"/>
              <a:defRPr/>
            </a:pPr>
            <a:r>
              <a:rPr lang="en-US" sz="1500" b="0" kern="0" dirty="0">
                <a:solidFill>
                  <a:schemeClr val="bg1"/>
                </a:solidFill>
                <a:latin typeface="Gill Sans MT" pitchFamily="34" charset="0"/>
              </a:rPr>
              <a:t>Content-based routing eliminates the need for message subscriptions for messages that are deterministically bound to specific ports, and provides additional flexibility for users who want to route messages based on context properties (or simply based on receive port configuration properties).</a:t>
            </a:r>
          </a:p>
        </p:txBody>
      </p:sp>
      <p:sp>
        <p:nvSpPr>
          <p:cNvPr id="9" name="Rectangle 3"/>
          <p:cNvSpPr txBox="1">
            <a:spLocks noChangeArrowheads="1"/>
          </p:cNvSpPr>
          <p:nvPr/>
        </p:nvSpPr>
        <p:spPr bwMode="auto">
          <a:xfrm>
            <a:off x="219076" y="1143000"/>
            <a:ext cx="5281618" cy="3159326"/>
          </a:xfrm>
          <a:prstGeom prst="rect">
            <a:avLst/>
          </a:prstGeom>
          <a:noFill/>
          <a:ln w="9525">
            <a:noFill/>
            <a:miter lim="800000"/>
            <a:headEnd/>
            <a:tailEnd/>
          </a:ln>
        </p:spPr>
        <p:txBody>
          <a:bodyPr wrap="square">
            <a:spAutoFit/>
          </a:bodyPr>
          <a:lstStyle/>
          <a:p>
            <a:pPr marL="498475" indent="-498475" algn="l" eaLnBrk="1" hangingPunct="1">
              <a:spcBef>
                <a:spcPct val="30000"/>
              </a:spcBef>
              <a:buClr>
                <a:schemeClr val="folHlink"/>
              </a:buClr>
              <a:buSzPct val="75000"/>
              <a:buFont typeface="Wingdings 2" pitchFamily="18" charset="2"/>
              <a:buChar char="¢"/>
              <a:defRPr/>
            </a:pPr>
            <a:r>
              <a:rPr lang="en-US" sz="1500" b="0" kern="0" dirty="0">
                <a:solidFill>
                  <a:schemeClr val="bg1"/>
                </a:solidFill>
                <a:latin typeface="Gill Sans MT" pitchFamily="34" charset="0"/>
              </a:rPr>
              <a:t>To enable content-based routing, you must perform the following steps:</a:t>
            </a:r>
          </a:p>
          <a:p>
            <a:pPr marL="955675" lvl="1" indent="-498475" algn="l" eaLnBrk="1" hangingPunct="1">
              <a:spcBef>
                <a:spcPct val="30000"/>
              </a:spcBef>
              <a:buClr>
                <a:schemeClr val="folHlink"/>
              </a:buClr>
              <a:buSzPct val="75000"/>
              <a:buFont typeface="Wingdings 2" pitchFamily="18" charset="2"/>
              <a:buChar char="¢"/>
              <a:defRPr/>
            </a:pPr>
            <a:r>
              <a:rPr lang="en-US" sz="1500" b="0" kern="0" dirty="0">
                <a:solidFill>
                  <a:schemeClr val="bg1"/>
                </a:solidFill>
                <a:latin typeface="Gill Sans MT" pitchFamily="34" charset="0"/>
              </a:rPr>
              <a:t>1.  From the source schema for the incoming message, promote the field nodes that will contain the filters.</a:t>
            </a:r>
          </a:p>
          <a:p>
            <a:pPr marL="955675" lvl="1" indent="-498475" algn="l" eaLnBrk="1" hangingPunct="1">
              <a:spcBef>
                <a:spcPct val="30000"/>
              </a:spcBef>
              <a:buClr>
                <a:schemeClr val="folHlink"/>
              </a:buClr>
              <a:buSzPct val="75000"/>
              <a:buFont typeface="Wingdings 2" pitchFamily="18" charset="2"/>
              <a:buChar char="¢"/>
              <a:defRPr/>
            </a:pPr>
            <a:r>
              <a:rPr lang="en-US" sz="1500" b="0" kern="0" dirty="0">
                <a:solidFill>
                  <a:schemeClr val="bg1"/>
                </a:solidFill>
                <a:latin typeface="Gill Sans MT" pitchFamily="34" charset="0"/>
              </a:rPr>
              <a:t>2.  Create and configure both a receive port and a receive location for incoming messages.</a:t>
            </a:r>
          </a:p>
          <a:p>
            <a:pPr marL="955675" lvl="1" indent="-498475" algn="l" eaLnBrk="1" hangingPunct="1">
              <a:spcBef>
                <a:spcPct val="30000"/>
              </a:spcBef>
              <a:buClr>
                <a:schemeClr val="folHlink"/>
              </a:buClr>
              <a:buSzPct val="75000"/>
              <a:buFont typeface="Wingdings 2" pitchFamily="18" charset="2"/>
              <a:buChar char="¢"/>
              <a:defRPr/>
            </a:pPr>
            <a:r>
              <a:rPr lang="en-US" sz="1500" b="0" kern="0" dirty="0">
                <a:solidFill>
                  <a:schemeClr val="bg1"/>
                </a:solidFill>
                <a:latin typeface="Gill Sans MT" pitchFamily="34" charset="0"/>
              </a:rPr>
              <a:t>3.  Create a send port, and configure a filter on the send port to create a subscription for messages that meet the conditions of the filter expression.</a:t>
            </a:r>
          </a:p>
          <a:p>
            <a:pPr marL="955675" lvl="1" indent="-498475" algn="l" eaLnBrk="1" hangingPunct="1">
              <a:spcBef>
                <a:spcPct val="30000"/>
              </a:spcBef>
              <a:buClr>
                <a:schemeClr val="folHlink"/>
              </a:buClr>
              <a:buSzPct val="75000"/>
              <a:buFont typeface="Wingdings 2" pitchFamily="18" charset="2"/>
              <a:buChar char="¢"/>
              <a:defRPr/>
            </a:pPr>
            <a:r>
              <a:rPr lang="en-US" sz="1500" b="0" kern="0" dirty="0">
                <a:solidFill>
                  <a:schemeClr val="bg1"/>
                </a:solidFill>
                <a:latin typeface="Gill Sans MT" pitchFamily="34" charset="0"/>
              </a:rPr>
              <a:t>4.  Enlist and start the send port.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32" y="9525"/>
            <a:ext cx="9134475" cy="6846089"/>
          </a:xfrm>
          <a:prstGeom prst="rect">
            <a:avLst/>
          </a:prstGeom>
          <a:noFill/>
          <a:ln w="9525">
            <a:noFill/>
            <a:miter lim="800000"/>
            <a:headEnd/>
            <a:tailEnd/>
          </a:ln>
          <a:effectLst/>
        </p:spPr>
      </p:pic>
      <p:pic>
        <p:nvPicPr>
          <p:cNvPr id="3" name="Picture 2" descr="imagemMulherBanner.jpg"/>
          <p:cNvPicPr>
            <a:picLocks noChangeAspect="1"/>
          </p:cNvPicPr>
          <p:nvPr/>
        </p:nvPicPr>
        <p:blipFill>
          <a:blip r:embed="rId3" cstate="print"/>
          <a:stretch>
            <a:fillRect/>
          </a:stretch>
        </p:blipFill>
        <p:spPr>
          <a:xfrm>
            <a:off x="285720" y="642918"/>
            <a:ext cx="5929354" cy="2622599"/>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pic>
      <p:sp>
        <p:nvSpPr>
          <p:cNvPr id="5" name="TextBox 4"/>
          <p:cNvSpPr txBox="1"/>
          <p:nvPr/>
        </p:nvSpPr>
        <p:spPr>
          <a:xfrm>
            <a:off x="285720" y="5863256"/>
            <a:ext cx="5643602" cy="923330"/>
          </a:xfrm>
          <a:prstGeom prst="rect">
            <a:avLst/>
          </a:prstGeom>
          <a:noFill/>
        </p:spPr>
        <p:txBody>
          <a:bodyPr wrap="square" rtlCol="0">
            <a:spAutoFit/>
          </a:bodyPr>
          <a:lstStyle/>
          <a:p>
            <a:pPr>
              <a:lnSpc>
                <a:spcPct val="150000"/>
              </a:lnSpc>
            </a:pPr>
            <a:r>
              <a:rPr lang="en-US" sz="1200" dirty="0" smtClean="0">
                <a:solidFill>
                  <a:schemeClr val="bg1"/>
                </a:solidFill>
                <a:latin typeface="Cambria" pitchFamily="18" charset="0"/>
              </a:rPr>
              <a:t>TEL </a:t>
            </a:r>
            <a:r>
              <a:rPr lang="en-US" sz="1200" dirty="0">
                <a:solidFill>
                  <a:schemeClr val="bg1"/>
                </a:solidFill>
                <a:latin typeface="Cambria" pitchFamily="18" charset="0"/>
              </a:rPr>
              <a:t>/ PHONE  + 351 22 375  13 50 | FAX +351 22 375 13 </a:t>
            </a:r>
            <a:r>
              <a:rPr lang="en-US" sz="1200" dirty="0" smtClean="0">
                <a:solidFill>
                  <a:schemeClr val="bg1"/>
                </a:solidFill>
                <a:latin typeface="Cambria" pitchFamily="18" charset="0"/>
              </a:rPr>
              <a:t>52</a:t>
            </a:r>
          </a:p>
          <a:p>
            <a:pPr>
              <a:lnSpc>
                <a:spcPct val="150000"/>
              </a:lnSpc>
            </a:pPr>
            <a:r>
              <a:rPr lang="pt-PT" sz="1200" dirty="0" smtClean="0">
                <a:solidFill>
                  <a:schemeClr val="bg1"/>
                </a:solidFill>
                <a:latin typeface="Cambria" pitchFamily="18" charset="0"/>
              </a:rPr>
              <a:t>www.devscope.net</a:t>
            </a:r>
          </a:p>
          <a:p>
            <a:pPr>
              <a:lnSpc>
                <a:spcPct val="150000"/>
              </a:lnSpc>
            </a:pPr>
            <a:r>
              <a:rPr lang="pt-PT" sz="1200" dirty="0" smtClean="0">
                <a:solidFill>
                  <a:schemeClr val="bg1"/>
                </a:solidFill>
                <a:latin typeface="Cambria" pitchFamily="18" charset="0"/>
              </a:rPr>
              <a:t>info@devscope.net</a:t>
            </a:r>
            <a:endParaRPr lang="en-US" sz="1200" dirty="0">
              <a:solidFill>
                <a:schemeClr val="bg1"/>
              </a:solidFill>
              <a:latin typeface="Cambria" pitchFamily="18" charset="0"/>
            </a:endParaRPr>
          </a:p>
        </p:txBody>
      </p:sp>
      <p:sp>
        <p:nvSpPr>
          <p:cNvPr id="6" name="TextBox 5"/>
          <p:cNvSpPr txBox="1"/>
          <p:nvPr/>
        </p:nvSpPr>
        <p:spPr>
          <a:xfrm>
            <a:off x="285720" y="4000504"/>
            <a:ext cx="4500594" cy="1077218"/>
          </a:xfrm>
          <a:prstGeom prst="rect">
            <a:avLst/>
          </a:prstGeom>
          <a:noFill/>
        </p:spPr>
        <p:txBody>
          <a:bodyPr wrap="square" rtlCol="0">
            <a:spAutoFit/>
          </a:bodyPr>
          <a:lstStyle/>
          <a:p>
            <a:r>
              <a:rPr lang="pt-PT" dirty="0" smtClean="0">
                <a:solidFill>
                  <a:schemeClr val="bg1"/>
                </a:solidFill>
                <a:latin typeface="Cambria" pitchFamily="18" charset="0"/>
              </a:rPr>
              <a:t>Para informação adicional:</a:t>
            </a:r>
          </a:p>
          <a:p>
            <a:endParaRPr lang="pt-PT" dirty="0">
              <a:solidFill>
                <a:schemeClr val="bg1"/>
              </a:solidFill>
              <a:latin typeface="Cambria" pitchFamily="18" charset="0"/>
            </a:endParaRPr>
          </a:p>
          <a:p>
            <a:r>
              <a:rPr lang="pt-PT" sz="1400" dirty="0" smtClean="0">
                <a:solidFill>
                  <a:schemeClr val="bg1"/>
                </a:solidFill>
                <a:latin typeface="Cambria" pitchFamily="18" charset="0"/>
              </a:rPr>
              <a:t>EMAIL: </a:t>
            </a:r>
            <a:r>
              <a:rPr lang="pt-PT" sz="1400" dirty="0" err="1" smtClean="0">
                <a:solidFill>
                  <a:schemeClr val="bg1"/>
                </a:solidFill>
                <a:latin typeface="Cambria" pitchFamily="18" charset="0"/>
              </a:rPr>
              <a:t>sandro.pereira@devscope.net</a:t>
            </a:r>
            <a:endParaRPr lang="pt-PT" sz="1400" dirty="0" smtClean="0">
              <a:solidFill>
                <a:schemeClr val="bg1"/>
              </a:solidFill>
              <a:latin typeface="Cambria" pitchFamily="18" charset="0"/>
            </a:endParaRPr>
          </a:p>
          <a:p>
            <a:r>
              <a:rPr lang="en-US" sz="1400" dirty="0" smtClean="0">
                <a:solidFill>
                  <a:schemeClr val="bg1"/>
                </a:solidFill>
                <a:latin typeface="Cambria" pitchFamily="18" charset="0"/>
              </a:rPr>
              <a:t>BLOG: </a:t>
            </a:r>
            <a:r>
              <a:rPr lang="en-US" sz="1400" dirty="0">
                <a:solidFill>
                  <a:schemeClr val="bg1"/>
                </a:solidFill>
                <a:latin typeface="Cambria" pitchFamily="18" charset="0"/>
              </a:rPr>
              <a:t>http://sandroaspbiztalkblog.wordpress.com</a:t>
            </a:r>
            <a:endParaRPr lang="en-US" sz="1400" dirty="0" smtClean="0">
              <a:solidFill>
                <a:schemeClr val="bg1"/>
              </a:solidFill>
              <a:latin typeface="Cambria" pitchFamily="18" charset="0"/>
            </a:endParaRPr>
          </a:p>
        </p:txBody>
      </p:sp>
      <p:pic>
        <p:nvPicPr>
          <p:cNvPr id="7" name="Picture 2"/>
          <p:cNvPicPr>
            <a:picLocks noChangeAspect="1" noChangeArrowheads="1"/>
          </p:cNvPicPr>
          <p:nvPr/>
        </p:nvPicPr>
        <p:blipFill>
          <a:blip r:embed="rId4" cstate="print"/>
          <a:srcRect/>
          <a:stretch>
            <a:fillRect/>
          </a:stretch>
        </p:blipFill>
        <p:spPr bwMode="auto">
          <a:xfrm>
            <a:off x="6888574" y="142852"/>
            <a:ext cx="2081906" cy="8572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21" name="Rectangle 20"/>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22" name="TextBox 21"/>
          <p:cNvSpPr txBox="1"/>
          <p:nvPr/>
        </p:nvSpPr>
        <p:spPr>
          <a:xfrm>
            <a:off x="214282" y="285728"/>
            <a:ext cx="8715436" cy="553998"/>
          </a:xfrm>
          <a:prstGeom prst="rect">
            <a:avLst/>
          </a:prstGeom>
          <a:noFill/>
        </p:spPr>
        <p:txBody>
          <a:bodyPr wrap="square" rtlCol="0">
            <a:spAutoFit/>
          </a:bodyPr>
          <a:lstStyle/>
          <a:p>
            <a:pPr marL="514350" indent="-514350" algn="ctr">
              <a:buFont typeface="+mj-lt"/>
              <a:buAutoNum type="arabicPeriod"/>
            </a:pPr>
            <a:r>
              <a:rPr lang="pt-PT" sz="3000" b="1" i="1" dirty="0" err="1" smtClean="0">
                <a:solidFill>
                  <a:schemeClr val="bg1"/>
                </a:solidFill>
                <a:effectLst>
                  <a:reflection blurRad="6350" stA="55000" endA="300" endPos="45500" dir="5400000" sy="-100000" algn="bl" rotWithShape="0"/>
                </a:effectLst>
                <a:latin typeface="Candara" pitchFamily="34" charset="0"/>
              </a:rPr>
              <a:t>Integration</a:t>
            </a:r>
            <a:r>
              <a:rPr lang="pt-PT" sz="3000" b="1" i="1" dirty="0" smtClean="0">
                <a:solidFill>
                  <a:schemeClr val="bg1"/>
                </a:solidFill>
                <a:effectLst>
                  <a:reflection blurRad="6350" stA="55000" endA="300" endPos="45500" dir="5400000" sy="-100000" algn="bl" rotWithShape="0"/>
                </a:effectLst>
                <a:latin typeface="Candara" pitchFamily="34" charset="0"/>
              </a:rPr>
              <a:t> </a:t>
            </a:r>
            <a:r>
              <a:rPr lang="pt-PT" sz="3000" b="1" i="1" dirty="0" err="1" smtClean="0">
                <a:solidFill>
                  <a:schemeClr val="bg1"/>
                </a:solidFill>
                <a:effectLst>
                  <a:reflection blurRad="6350" stA="55000" endA="300" endPos="45500" dir="5400000" sy="-100000" algn="bl" rotWithShape="0"/>
                </a:effectLst>
                <a:latin typeface="Candara" pitchFamily="34" charset="0"/>
              </a:rPr>
              <a:t>Challenges</a:t>
            </a:r>
            <a:endParaRPr lang="pt-PT" sz="3000" b="1" i="1" dirty="0" smtClean="0">
              <a:solidFill>
                <a:schemeClr val="bg1"/>
              </a:solidFill>
              <a:effectLst>
                <a:reflection blurRad="6350" stA="55000" endA="300" endPos="45500" dir="5400000" sy="-100000" algn="bl" rotWithShape="0"/>
              </a:effectLst>
              <a:latin typeface="Candara" pitchFamily="34" charset="0"/>
            </a:endParaRPr>
          </a:p>
        </p:txBody>
      </p:sp>
      <p:pic>
        <p:nvPicPr>
          <p:cNvPr id="26"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grpSp>
        <p:nvGrpSpPr>
          <p:cNvPr id="7" name="Group 6"/>
          <p:cNvGrpSpPr/>
          <p:nvPr/>
        </p:nvGrpSpPr>
        <p:grpSpPr>
          <a:xfrm>
            <a:off x="357158" y="1214422"/>
            <a:ext cx="8429684" cy="642941"/>
            <a:chOff x="500439" y="0"/>
            <a:chExt cx="7631025" cy="936885"/>
          </a:xfrm>
          <a:solidFill>
            <a:schemeClr val="bg2">
              <a:lumMod val="50000"/>
            </a:schemeClr>
          </a:solidFill>
          <a:scene3d>
            <a:camera prst="orthographicFront"/>
            <a:lightRig rig="flat" dir="t"/>
          </a:scene3d>
        </p:grpSpPr>
        <p:sp>
          <p:nvSpPr>
            <p:cNvPr id="8" name="Rounded Rectangle 7"/>
            <p:cNvSpPr/>
            <p:nvPr/>
          </p:nvSpPr>
          <p:spPr>
            <a:xfrm>
              <a:off x="500439" y="0"/>
              <a:ext cx="7631025" cy="936885"/>
            </a:xfrm>
            <a:prstGeom prst="roundRect">
              <a:avLst/>
            </a:prstGeom>
            <a:grpFill/>
            <a:effectLst>
              <a:outerShdw blurRad="50800" dist="38100" dir="5400000" algn="t" rotWithShape="0">
                <a:prstClr val="black">
                  <a:alpha val="40000"/>
                </a:prstClr>
              </a:outerShdw>
            </a:effectLst>
            <a:sp3d prstMaterial="plastic">
              <a:bevelT w="120900" h="88900"/>
              <a:bevelB w="88900" h="31750" prst="angle"/>
            </a:sp3d>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10" name="Rounded Rectangle 4"/>
            <p:cNvSpPr/>
            <p:nvPr/>
          </p:nvSpPr>
          <p:spPr>
            <a:xfrm>
              <a:off x="546174" y="45735"/>
              <a:ext cx="7539555" cy="845415"/>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28706" tIns="91440" rIns="228706" bIns="9144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Gill Sans MT" pitchFamily="34" charset="0"/>
                </a:rPr>
                <a:t>Different applications, developed over time</a:t>
              </a:r>
              <a:endParaRPr lang="en-US" sz="1800" kern="1200" dirty="0">
                <a:latin typeface="Franklin Gothic Medium" pitchFamily="34" charset="0"/>
              </a:endParaRPr>
            </a:p>
          </p:txBody>
        </p:sp>
      </p:grpSp>
      <p:grpSp>
        <p:nvGrpSpPr>
          <p:cNvPr id="11" name="Group 10"/>
          <p:cNvGrpSpPr/>
          <p:nvPr/>
        </p:nvGrpSpPr>
        <p:grpSpPr>
          <a:xfrm>
            <a:off x="357158" y="3357563"/>
            <a:ext cx="8429684" cy="642941"/>
            <a:chOff x="500439" y="0"/>
            <a:chExt cx="7631025" cy="936885"/>
          </a:xfrm>
          <a:solidFill>
            <a:schemeClr val="bg2">
              <a:lumMod val="50000"/>
            </a:schemeClr>
          </a:solidFill>
          <a:scene3d>
            <a:camera prst="orthographicFront"/>
            <a:lightRig rig="flat" dir="t"/>
          </a:scene3d>
        </p:grpSpPr>
        <p:sp>
          <p:nvSpPr>
            <p:cNvPr id="13" name="Rounded Rectangle 12"/>
            <p:cNvSpPr/>
            <p:nvPr/>
          </p:nvSpPr>
          <p:spPr>
            <a:xfrm>
              <a:off x="500439" y="0"/>
              <a:ext cx="7631025" cy="936885"/>
            </a:xfrm>
            <a:prstGeom prst="roundRect">
              <a:avLst/>
            </a:prstGeom>
            <a:grpFill/>
            <a:effectLst>
              <a:outerShdw blurRad="50800" dist="38100" dir="5400000" algn="t" rotWithShape="0">
                <a:prstClr val="black">
                  <a:alpha val="40000"/>
                </a:prstClr>
              </a:outerShdw>
            </a:effectLst>
            <a:sp3d prstMaterial="plastic">
              <a:bevelT w="120900" h="88900"/>
              <a:bevelB w="88900" h="31750" prst="angle"/>
            </a:sp3d>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14" name="Rounded Rectangle 4"/>
            <p:cNvSpPr/>
            <p:nvPr/>
          </p:nvSpPr>
          <p:spPr>
            <a:xfrm>
              <a:off x="546174" y="45735"/>
              <a:ext cx="7539555" cy="845415"/>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28706" tIns="91440" rIns="228706" bIns="91440" numCol="1" spcCol="1270" anchor="ctr" anchorCtr="0">
              <a:noAutofit/>
            </a:bodyPr>
            <a:lstStyle/>
            <a:p>
              <a:pPr lvl="0"/>
              <a:r>
                <a:rPr lang="en-US" dirty="0" smtClean="0">
                  <a:latin typeface="Gill Sans MT" pitchFamily="34" charset="0"/>
                </a:rPr>
                <a:t>Different platforms, using different technologies and programming languages</a:t>
              </a:r>
              <a:endParaRPr lang="en-US" dirty="0">
                <a:latin typeface="Gill Sans MT" pitchFamily="34" charset="0"/>
              </a:endParaRPr>
            </a:p>
          </p:txBody>
        </p:sp>
      </p:grpSp>
      <p:sp>
        <p:nvSpPr>
          <p:cNvPr id="16" name="TextBox 15"/>
          <p:cNvSpPr txBox="1"/>
          <p:nvPr/>
        </p:nvSpPr>
        <p:spPr>
          <a:xfrm>
            <a:off x="214282" y="1857364"/>
            <a:ext cx="8715436" cy="1200329"/>
          </a:xfrm>
          <a:prstGeom prst="rect">
            <a:avLst/>
          </a:prstGeom>
          <a:noFill/>
        </p:spPr>
        <p:txBody>
          <a:bodyPr wrap="square" rtlCol="0">
            <a:spAutoFit/>
          </a:bodyPr>
          <a:lstStyle/>
          <a:p>
            <a:pPr lvl="0">
              <a:lnSpc>
                <a:spcPct val="150000"/>
              </a:lnSpc>
              <a:buFont typeface="Arial" pitchFamily="34" charset="0"/>
              <a:buChar char="•"/>
            </a:pPr>
            <a:r>
              <a:rPr lang="en-US" dirty="0" smtClean="0">
                <a:solidFill>
                  <a:schemeClr val="bg1"/>
                </a:solidFill>
                <a:latin typeface="Gill Sans MT" pitchFamily="34" charset="0"/>
              </a:rPr>
              <a:t>  Applications developed inside the company</a:t>
            </a:r>
          </a:p>
          <a:p>
            <a:pPr lvl="0">
              <a:buFont typeface="Arial" pitchFamily="34" charset="0"/>
              <a:buChar char="•"/>
            </a:pPr>
            <a:r>
              <a:rPr lang="pt-PT" dirty="0" smtClean="0">
                <a:solidFill>
                  <a:schemeClr val="bg1"/>
                </a:solidFill>
                <a:latin typeface="Gill Sans MT" pitchFamily="34" charset="0"/>
              </a:rPr>
              <a:t>  </a:t>
            </a:r>
            <a:r>
              <a:rPr lang="pt-PT" dirty="0" err="1" smtClean="0">
                <a:solidFill>
                  <a:schemeClr val="bg1"/>
                </a:solidFill>
                <a:latin typeface="Gill Sans MT" pitchFamily="34" charset="0"/>
              </a:rPr>
              <a:t>Custom-built</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but</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outsourced</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solutions</a:t>
            </a:r>
            <a:endParaRPr lang="pt-PT" dirty="0" smtClean="0">
              <a:solidFill>
                <a:schemeClr val="bg1"/>
              </a:solidFill>
              <a:latin typeface="Gill Sans MT" pitchFamily="34" charset="0"/>
            </a:endParaRPr>
          </a:p>
          <a:p>
            <a:pPr lvl="0">
              <a:lnSpc>
                <a:spcPct val="150000"/>
              </a:lnSpc>
              <a:buFont typeface="Arial" pitchFamily="34" charset="0"/>
              <a:buChar char="•"/>
            </a:pPr>
            <a:r>
              <a:rPr lang="pt-PT" dirty="0" smtClean="0">
                <a:solidFill>
                  <a:schemeClr val="bg1"/>
                </a:solidFill>
                <a:latin typeface="Gill Sans MT" pitchFamily="34" charset="0"/>
              </a:rPr>
              <a:t>  </a:t>
            </a:r>
            <a:r>
              <a:rPr lang="pt-PT" dirty="0" err="1" smtClean="0">
                <a:solidFill>
                  <a:schemeClr val="bg1"/>
                </a:solidFill>
                <a:latin typeface="Gill Sans MT" pitchFamily="34" charset="0"/>
              </a:rPr>
              <a:t>Commercial</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and</a:t>
            </a:r>
            <a:r>
              <a:rPr lang="pt-PT" dirty="0" smtClean="0">
                <a:solidFill>
                  <a:schemeClr val="bg1"/>
                </a:solidFill>
                <a:latin typeface="Gill Sans MT" pitchFamily="34" charset="0"/>
              </a:rPr>
              <a:t> ERP </a:t>
            </a:r>
            <a:r>
              <a:rPr lang="pt-PT" dirty="0" err="1" smtClean="0">
                <a:solidFill>
                  <a:schemeClr val="bg1"/>
                </a:solidFill>
                <a:latin typeface="Gill Sans MT" pitchFamily="34" charset="0"/>
              </a:rPr>
              <a:t>applications</a:t>
            </a:r>
            <a:endParaRPr lang="pt-PT" dirty="0">
              <a:solidFill>
                <a:schemeClr val="bg1"/>
              </a:solidFill>
              <a:latin typeface="Gill Sans MT" pitchFamily="34" charset="0"/>
            </a:endParaRPr>
          </a:p>
        </p:txBody>
      </p:sp>
      <p:sp>
        <p:nvSpPr>
          <p:cNvPr id="17" name="TextBox 16"/>
          <p:cNvSpPr txBox="1"/>
          <p:nvPr/>
        </p:nvSpPr>
        <p:spPr>
          <a:xfrm>
            <a:off x="214282" y="4121072"/>
            <a:ext cx="8715436" cy="2308324"/>
          </a:xfrm>
          <a:prstGeom prst="rect">
            <a:avLst/>
          </a:prstGeom>
          <a:noFill/>
        </p:spPr>
        <p:txBody>
          <a:bodyPr wrap="square" rtlCol="0">
            <a:spAutoFit/>
          </a:bodyPr>
          <a:lstStyle/>
          <a:p>
            <a:pPr lvl="0">
              <a:buFont typeface="Arial" pitchFamily="34" charset="0"/>
              <a:buChar char="•"/>
            </a:pPr>
            <a:r>
              <a:rPr lang="en-US" dirty="0" smtClean="0">
                <a:solidFill>
                  <a:schemeClr val="bg1"/>
                </a:solidFill>
                <a:latin typeface="Gill Sans MT" pitchFamily="34" charset="0"/>
              </a:rPr>
              <a:t>  Mix of programming languages</a:t>
            </a:r>
          </a:p>
          <a:p>
            <a:pPr lvl="0">
              <a:buFont typeface="Arial" pitchFamily="34" charset="0"/>
              <a:buChar char="•"/>
            </a:pPr>
            <a:r>
              <a:rPr lang="en-US" dirty="0" smtClean="0">
                <a:solidFill>
                  <a:schemeClr val="bg1"/>
                </a:solidFill>
                <a:latin typeface="Gill Sans MT" pitchFamily="34" charset="0"/>
              </a:rPr>
              <a:t>  Different types of database management systems and products</a:t>
            </a:r>
          </a:p>
          <a:p>
            <a:pPr lvl="0">
              <a:buFont typeface="Arial" pitchFamily="34" charset="0"/>
              <a:buChar char="•"/>
            </a:pPr>
            <a:r>
              <a:rPr lang="en-US" dirty="0" smtClean="0">
                <a:solidFill>
                  <a:schemeClr val="bg1"/>
                </a:solidFill>
                <a:latin typeface="Gill Sans MT" pitchFamily="34" charset="0"/>
              </a:rPr>
              <a:t>  Different middleware solutions for communication</a:t>
            </a:r>
          </a:p>
          <a:p>
            <a:pPr lvl="0">
              <a:buFont typeface="Arial" pitchFamily="34" charset="0"/>
              <a:buChar char="•"/>
            </a:pPr>
            <a:r>
              <a:rPr lang="en-US" dirty="0" smtClean="0">
                <a:solidFill>
                  <a:schemeClr val="bg1"/>
                </a:solidFill>
                <a:latin typeface="Gill Sans MT" pitchFamily="34" charset="0"/>
              </a:rPr>
              <a:t>  Multiple information transmission models, </a:t>
            </a:r>
          </a:p>
          <a:p>
            <a:pPr lvl="0">
              <a:buFont typeface="Arial" pitchFamily="34" charset="0"/>
              <a:buChar char="•"/>
            </a:pPr>
            <a:r>
              <a:rPr lang="en-US" dirty="0" smtClean="0">
                <a:solidFill>
                  <a:schemeClr val="bg1"/>
                </a:solidFill>
                <a:latin typeface="Gill Sans MT" pitchFamily="34" charset="0"/>
              </a:rPr>
              <a:t>  Different transaction and security management middleware</a:t>
            </a:r>
          </a:p>
          <a:p>
            <a:pPr lvl="0">
              <a:buFont typeface="Arial" pitchFamily="34" charset="0"/>
              <a:buChar char="•"/>
            </a:pPr>
            <a:r>
              <a:rPr lang="en-US" dirty="0" smtClean="0">
                <a:solidFill>
                  <a:schemeClr val="bg1"/>
                </a:solidFill>
                <a:latin typeface="Gill Sans MT" pitchFamily="34" charset="0"/>
              </a:rPr>
              <a:t>  Different ways of sharing data</a:t>
            </a:r>
          </a:p>
          <a:p>
            <a:pPr lvl="0">
              <a:buFont typeface="Arial" pitchFamily="34" charset="0"/>
              <a:buChar char="•"/>
            </a:pPr>
            <a:r>
              <a:rPr lang="en-US" dirty="0" smtClean="0">
                <a:solidFill>
                  <a:schemeClr val="bg1"/>
                </a:solidFill>
                <a:latin typeface="Gill Sans MT" pitchFamily="34" charset="0"/>
              </a:rPr>
              <a:t>  Possible usage of EDI, XML, and other proprietary formats for data exchange</a:t>
            </a:r>
          </a:p>
          <a:p>
            <a:pPr lvl="0">
              <a:buFont typeface="Arial" pitchFamily="34" charset="0"/>
              <a:buChar char="•"/>
            </a:pPr>
            <a:r>
              <a:rPr lang="en-US" dirty="0" smtClean="0">
                <a:solidFill>
                  <a:schemeClr val="bg1"/>
                </a:solidFill>
                <a:latin typeface="Gill Sans MT" pitchFamily="34" charset="0"/>
              </a:rPr>
              <a:t>  …</a:t>
            </a:r>
            <a:endParaRPr lang="pt-PT" dirty="0">
              <a:solidFill>
                <a:schemeClr val="bg1"/>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0" name="Rectangle 29"/>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1" name="TextBox 30"/>
          <p:cNvSpPr txBox="1"/>
          <p:nvPr/>
        </p:nvSpPr>
        <p:spPr>
          <a:xfrm>
            <a:off x="214282" y="285728"/>
            <a:ext cx="8643998" cy="553998"/>
          </a:xfrm>
          <a:prstGeom prst="rect">
            <a:avLst/>
          </a:prstGeom>
          <a:noFill/>
        </p:spPr>
        <p:txBody>
          <a:bodyPr wrap="square" rtlCol="0">
            <a:spAutoFit/>
          </a:bodyPr>
          <a:lstStyle/>
          <a:p>
            <a:pPr marL="514350" indent="-514350" algn="ctr">
              <a:buFont typeface="+mj-lt"/>
              <a:buAutoNum type="arabicPeriod" startAt="2"/>
            </a:pPr>
            <a:r>
              <a:rPr lang="pt-PT" sz="3000" b="1" i="1" dirty="0" err="1" smtClean="0">
                <a:solidFill>
                  <a:schemeClr val="bg1"/>
                </a:solidFill>
                <a:effectLst>
                  <a:reflection blurRad="6350" stA="55000" endA="300" endPos="45500" dir="5400000" sy="-100000" algn="bl" rotWithShape="0"/>
                </a:effectLst>
                <a:latin typeface="Candara" pitchFamily="34" charset="0"/>
              </a:rPr>
              <a:t>Types</a:t>
            </a:r>
            <a:r>
              <a:rPr lang="pt-PT" sz="3000" b="1" i="1" dirty="0" smtClean="0">
                <a:solidFill>
                  <a:schemeClr val="bg1"/>
                </a:solidFill>
                <a:effectLst>
                  <a:reflection blurRad="6350" stA="55000" endA="300" endPos="45500" dir="5400000" sy="-100000" algn="bl" rotWithShape="0"/>
                </a:effectLst>
                <a:latin typeface="Candara" pitchFamily="34" charset="0"/>
              </a:rPr>
              <a:t> </a:t>
            </a:r>
            <a:r>
              <a:rPr lang="pt-PT" sz="3000" b="1" i="1" dirty="0" err="1" smtClean="0">
                <a:solidFill>
                  <a:schemeClr val="bg1"/>
                </a:solidFill>
                <a:effectLst>
                  <a:reflection blurRad="6350" stA="55000" endA="300" endPos="45500" dir="5400000" sy="-100000" algn="bl" rotWithShape="0"/>
                </a:effectLst>
                <a:latin typeface="Candara" pitchFamily="34" charset="0"/>
              </a:rPr>
              <a:t>of</a:t>
            </a:r>
            <a:r>
              <a:rPr lang="pt-PT" sz="3000" b="1" i="1" dirty="0" smtClean="0">
                <a:solidFill>
                  <a:schemeClr val="bg1"/>
                </a:solidFill>
                <a:effectLst>
                  <a:reflection blurRad="6350" stA="55000" endA="300" endPos="45500" dir="5400000" sy="-100000" algn="bl" rotWithShape="0"/>
                </a:effectLst>
                <a:latin typeface="Candara" pitchFamily="34" charset="0"/>
              </a:rPr>
              <a:t> </a:t>
            </a:r>
            <a:r>
              <a:rPr lang="pt-PT" sz="3000" b="1" i="1" dirty="0" err="1" smtClean="0">
                <a:solidFill>
                  <a:schemeClr val="bg1"/>
                </a:solidFill>
                <a:effectLst>
                  <a:reflection blurRad="6350" stA="55000" endA="300" endPos="45500" dir="5400000" sy="-100000" algn="bl" rotWithShape="0"/>
                </a:effectLst>
                <a:latin typeface="Candara" pitchFamily="34" charset="0"/>
              </a:rPr>
              <a:t>Integration</a:t>
            </a:r>
            <a:endParaRPr lang="pt-PT" sz="3000" b="1" i="1" dirty="0" smtClean="0">
              <a:solidFill>
                <a:schemeClr val="bg1"/>
              </a:solidFill>
              <a:effectLst>
                <a:reflection blurRad="6350" stA="55000" endA="300" endPos="45500" dir="5400000" sy="-100000" algn="bl" rotWithShape="0"/>
              </a:effectLst>
              <a:latin typeface="Candara" pitchFamily="34" charset="0"/>
            </a:endParaRPr>
          </a:p>
        </p:txBody>
      </p:sp>
      <p:sp>
        <p:nvSpPr>
          <p:cNvPr id="11" name="TextBox 10"/>
          <p:cNvSpPr txBox="1"/>
          <p:nvPr/>
        </p:nvSpPr>
        <p:spPr>
          <a:xfrm>
            <a:off x="214282" y="1214422"/>
            <a:ext cx="8715436" cy="874535"/>
          </a:xfrm>
          <a:prstGeom prst="rect">
            <a:avLst/>
          </a:prstGeom>
          <a:noFill/>
        </p:spPr>
        <p:txBody>
          <a:bodyPr wrap="square" rtlCol="0">
            <a:spAutoFit/>
          </a:bodyPr>
          <a:lstStyle/>
          <a:p>
            <a:pPr>
              <a:lnSpc>
                <a:spcPct val="150000"/>
              </a:lnSpc>
            </a:pPr>
            <a:r>
              <a:rPr lang="en-US" dirty="0" smtClean="0">
                <a:solidFill>
                  <a:schemeClr val="bg1"/>
                </a:solidFill>
                <a:latin typeface="Gill Sans MT" pitchFamily="34" charset="0"/>
              </a:rPr>
              <a:t>Today integration can be seen in several layers. We usually start building the integration architecture at the lowest layer and climb gradually.</a:t>
            </a:r>
          </a:p>
        </p:txBody>
      </p:sp>
      <p:sp>
        <p:nvSpPr>
          <p:cNvPr id="12" name="TextBox 11"/>
          <p:cNvSpPr txBox="1"/>
          <p:nvPr/>
        </p:nvSpPr>
        <p:spPr>
          <a:xfrm>
            <a:off x="214282" y="3143248"/>
            <a:ext cx="8715436" cy="369332"/>
          </a:xfrm>
          <a:prstGeom prst="rect">
            <a:avLst/>
          </a:prstGeom>
          <a:noFill/>
        </p:spPr>
        <p:txBody>
          <a:bodyPr wrap="square" rtlCol="0">
            <a:spAutoFit/>
          </a:bodyPr>
          <a:lstStyle/>
          <a:p>
            <a:pPr marL="800100" lvl="1" indent="-342900"/>
            <a:r>
              <a:rPr lang="pt-PT" dirty="0" err="1" smtClean="0">
                <a:solidFill>
                  <a:schemeClr val="bg1"/>
                </a:solidFill>
                <a:latin typeface="Gill Sans MT" pitchFamily="34" charset="0"/>
              </a:rPr>
              <a:t>Data-level</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integration</a:t>
            </a:r>
            <a:r>
              <a:rPr lang="pt-PT" dirty="0" smtClean="0">
                <a:solidFill>
                  <a:schemeClr val="bg1"/>
                </a:solidFill>
                <a:latin typeface="Gill Sans MT" pitchFamily="34" charset="0"/>
              </a:rPr>
              <a:t> </a:t>
            </a:r>
          </a:p>
        </p:txBody>
      </p:sp>
      <p:grpSp>
        <p:nvGrpSpPr>
          <p:cNvPr id="14" name="Group 13"/>
          <p:cNvGrpSpPr/>
          <p:nvPr/>
        </p:nvGrpSpPr>
        <p:grpSpPr>
          <a:xfrm>
            <a:off x="357158" y="2428868"/>
            <a:ext cx="8429684" cy="642941"/>
            <a:chOff x="500439" y="0"/>
            <a:chExt cx="7631025" cy="936885"/>
          </a:xfrm>
          <a:solidFill>
            <a:schemeClr val="bg2">
              <a:lumMod val="50000"/>
            </a:schemeClr>
          </a:solidFill>
          <a:scene3d>
            <a:camera prst="orthographicFront"/>
            <a:lightRig rig="flat" dir="t"/>
          </a:scene3d>
        </p:grpSpPr>
        <p:sp>
          <p:nvSpPr>
            <p:cNvPr id="15" name="Rounded Rectangle 14"/>
            <p:cNvSpPr/>
            <p:nvPr/>
          </p:nvSpPr>
          <p:spPr>
            <a:xfrm>
              <a:off x="500439" y="0"/>
              <a:ext cx="7631025" cy="936885"/>
            </a:xfrm>
            <a:prstGeom prst="roundRect">
              <a:avLst/>
            </a:prstGeom>
            <a:grpFill/>
            <a:effectLst>
              <a:outerShdw blurRad="50800" dist="38100" dir="5400000" algn="t" rotWithShape="0">
                <a:prstClr val="black">
                  <a:alpha val="40000"/>
                </a:prstClr>
              </a:outerShdw>
            </a:effectLst>
            <a:sp3d prstMaterial="plastic">
              <a:bevelT w="120900" h="88900"/>
              <a:bevelB w="88900" h="31750" prst="angle"/>
            </a:sp3d>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16" name="Rounded Rectangle 4"/>
            <p:cNvSpPr/>
            <p:nvPr/>
          </p:nvSpPr>
          <p:spPr>
            <a:xfrm>
              <a:off x="546174" y="45735"/>
              <a:ext cx="7539555" cy="845415"/>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28706" tIns="91440" rIns="228706" bIns="91440" numCol="1" spcCol="1270" anchor="ctr" anchorCtr="0">
              <a:noAutofit/>
            </a:bodyPr>
            <a:lstStyle/>
            <a:p>
              <a:pPr>
                <a:lnSpc>
                  <a:spcPct val="150000"/>
                </a:lnSpc>
              </a:pPr>
              <a:r>
                <a:rPr lang="en-US" dirty="0" smtClean="0">
                  <a:solidFill>
                    <a:schemeClr val="bg1"/>
                  </a:solidFill>
                  <a:latin typeface="Gill Sans MT" pitchFamily="34" charset="0"/>
                </a:rPr>
                <a:t>The most important types of integration are:</a:t>
              </a:r>
            </a:p>
          </p:txBody>
        </p:sp>
      </p:grpSp>
      <p:sp>
        <p:nvSpPr>
          <p:cNvPr id="17" name="TextBox 16"/>
          <p:cNvSpPr txBox="1"/>
          <p:nvPr/>
        </p:nvSpPr>
        <p:spPr>
          <a:xfrm>
            <a:off x="214282" y="3500438"/>
            <a:ext cx="8715436" cy="369332"/>
          </a:xfrm>
          <a:prstGeom prst="rect">
            <a:avLst/>
          </a:prstGeom>
          <a:noFill/>
        </p:spPr>
        <p:txBody>
          <a:bodyPr wrap="square" rtlCol="0">
            <a:spAutoFit/>
          </a:bodyPr>
          <a:lstStyle/>
          <a:p>
            <a:pPr marL="800100" lvl="1" indent="-342900"/>
            <a:r>
              <a:rPr lang="pt-PT" dirty="0" err="1" smtClean="0">
                <a:solidFill>
                  <a:schemeClr val="bg1"/>
                </a:solidFill>
                <a:latin typeface="Gill Sans MT" pitchFamily="34" charset="0"/>
              </a:rPr>
              <a:t>Application</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integration</a:t>
            </a:r>
            <a:r>
              <a:rPr lang="pt-PT" dirty="0" smtClean="0">
                <a:solidFill>
                  <a:schemeClr val="bg1"/>
                </a:solidFill>
                <a:latin typeface="Gill Sans MT" pitchFamily="34" charset="0"/>
              </a:rPr>
              <a:t> </a:t>
            </a:r>
          </a:p>
        </p:txBody>
      </p:sp>
      <p:sp>
        <p:nvSpPr>
          <p:cNvPr id="18" name="TextBox 17"/>
          <p:cNvSpPr txBox="1"/>
          <p:nvPr/>
        </p:nvSpPr>
        <p:spPr>
          <a:xfrm>
            <a:off x="214282" y="3857628"/>
            <a:ext cx="8715436" cy="369332"/>
          </a:xfrm>
          <a:prstGeom prst="rect">
            <a:avLst/>
          </a:prstGeom>
          <a:noFill/>
        </p:spPr>
        <p:txBody>
          <a:bodyPr wrap="square" rtlCol="0">
            <a:spAutoFit/>
          </a:bodyPr>
          <a:lstStyle/>
          <a:p>
            <a:pPr marL="800100" lvl="1" indent="-342900"/>
            <a:r>
              <a:rPr lang="pt-PT" dirty="0" err="1" smtClean="0">
                <a:solidFill>
                  <a:schemeClr val="bg1"/>
                </a:solidFill>
                <a:latin typeface="Gill Sans MT" pitchFamily="34" charset="0"/>
              </a:rPr>
              <a:t>Business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process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integration</a:t>
            </a:r>
            <a:endParaRPr lang="pt-PT" dirty="0" smtClean="0">
              <a:solidFill>
                <a:schemeClr val="bg1"/>
              </a:solidFill>
              <a:latin typeface="Gill Sans MT" pitchFamily="34" charset="0"/>
            </a:endParaRPr>
          </a:p>
        </p:txBody>
      </p:sp>
      <p:sp>
        <p:nvSpPr>
          <p:cNvPr id="19" name="TextBox 18"/>
          <p:cNvSpPr txBox="1"/>
          <p:nvPr/>
        </p:nvSpPr>
        <p:spPr>
          <a:xfrm>
            <a:off x="214282" y="4214818"/>
            <a:ext cx="8715436" cy="369332"/>
          </a:xfrm>
          <a:prstGeom prst="rect">
            <a:avLst/>
          </a:prstGeom>
          <a:noFill/>
        </p:spPr>
        <p:txBody>
          <a:bodyPr wrap="square" rtlCol="0">
            <a:spAutoFit/>
          </a:bodyPr>
          <a:lstStyle/>
          <a:p>
            <a:pPr marL="800100" lvl="1" indent="-342900"/>
            <a:r>
              <a:rPr lang="pt-PT" dirty="0" err="1" smtClean="0">
                <a:solidFill>
                  <a:schemeClr val="bg1"/>
                </a:solidFill>
                <a:latin typeface="Gill Sans MT" pitchFamily="34" charset="0"/>
              </a:rPr>
              <a:t>Presentation</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integration</a:t>
            </a:r>
            <a:endParaRPr lang="pt-PT" dirty="0" smtClean="0">
              <a:solidFill>
                <a:schemeClr val="bg1"/>
              </a:solidFill>
              <a:latin typeface="Gill Sans MT" pitchFamily="34" charset="0"/>
            </a:endParaRPr>
          </a:p>
        </p:txBody>
      </p:sp>
      <p:sp>
        <p:nvSpPr>
          <p:cNvPr id="20" name="TextBox 19"/>
          <p:cNvSpPr txBox="1"/>
          <p:nvPr/>
        </p:nvSpPr>
        <p:spPr>
          <a:xfrm>
            <a:off x="214282" y="4572008"/>
            <a:ext cx="8715436" cy="369332"/>
          </a:xfrm>
          <a:prstGeom prst="rect">
            <a:avLst/>
          </a:prstGeom>
          <a:noFill/>
        </p:spPr>
        <p:txBody>
          <a:bodyPr wrap="square" rtlCol="0">
            <a:spAutoFit/>
          </a:bodyPr>
          <a:lstStyle/>
          <a:p>
            <a:pPr marL="800100" lvl="1" indent="-342900"/>
            <a:r>
              <a:rPr lang="pt-PT" dirty="0" err="1" smtClean="0">
                <a:solidFill>
                  <a:schemeClr val="bg1"/>
                </a:solidFill>
                <a:latin typeface="Gill Sans MT" pitchFamily="34" charset="0"/>
              </a:rPr>
              <a:t>Business-to-Business</a:t>
            </a:r>
            <a:r>
              <a:rPr lang="pt-PT" dirty="0" smtClean="0">
                <a:solidFill>
                  <a:schemeClr val="bg1"/>
                </a:solidFill>
                <a:latin typeface="Gill Sans MT" pitchFamily="34" charset="0"/>
              </a:rPr>
              <a:t> </a:t>
            </a:r>
            <a:r>
              <a:rPr lang="pt-PT" dirty="0" err="1" smtClean="0">
                <a:solidFill>
                  <a:schemeClr val="bg1"/>
                </a:solidFill>
                <a:latin typeface="Gill Sans MT" pitchFamily="34" charset="0"/>
              </a:rPr>
              <a:t>Integration</a:t>
            </a:r>
            <a:r>
              <a:rPr lang="pt-PT" dirty="0" smtClean="0">
                <a:solidFill>
                  <a:schemeClr val="bg1"/>
                </a:solidFill>
                <a:latin typeface="Gill Sans MT" pitchFamily="34" charset="0"/>
              </a:rPr>
              <a:t> (B2B)</a:t>
            </a:r>
          </a:p>
        </p:txBody>
      </p:sp>
      <p:pic>
        <p:nvPicPr>
          <p:cNvPr id="21" name="Picture 2"/>
          <p:cNvPicPr>
            <a:picLocks noChangeAspect="1" noChangeArrowheads="1"/>
          </p:cNvPicPr>
          <p:nvPr/>
        </p:nvPicPr>
        <p:blipFill>
          <a:blip r:embed="rId4" cstate="print"/>
          <a:srcRect/>
          <a:stretch>
            <a:fillRect/>
          </a:stretch>
        </p:blipFill>
        <p:spPr bwMode="auto">
          <a:xfrm>
            <a:off x="5072066" y="3429000"/>
            <a:ext cx="3357586" cy="2079452"/>
          </a:xfrm>
          <a:prstGeom prst="rect">
            <a:avLst/>
          </a:prstGeom>
          <a:noFill/>
          <a:ln w="9525">
            <a:noFill/>
            <a:miter lim="800000"/>
            <a:headEnd/>
            <a:tailEnd/>
          </a:ln>
          <a:effectLst>
            <a:reflection blurRad="6350" stA="52000" endA="300" endPos="35000" dir="5400000" sy="-100000" algn="bl" rotWithShape="0"/>
          </a:effectLst>
        </p:spPr>
      </p:pic>
      <p:pic>
        <p:nvPicPr>
          <p:cNvPr id="22" name="Picture 3"/>
          <p:cNvPicPr>
            <a:picLocks noChangeAspect="1" noChangeArrowheads="1"/>
          </p:cNvPicPr>
          <p:nvPr/>
        </p:nvPicPr>
        <p:blipFill>
          <a:blip r:embed="rId5" cstate="print"/>
          <a:srcRect/>
          <a:stretch>
            <a:fillRect/>
          </a:stretch>
        </p:blipFill>
        <p:spPr bwMode="auto">
          <a:xfrm>
            <a:off x="5072066" y="3429000"/>
            <a:ext cx="2483950" cy="2571768"/>
          </a:xfrm>
          <a:prstGeom prst="rect">
            <a:avLst/>
          </a:prstGeom>
          <a:noFill/>
          <a:ln w="9525">
            <a:noFill/>
            <a:miter lim="800000"/>
            <a:headEnd/>
            <a:tailEnd/>
          </a:ln>
          <a:effectLst>
            <a:reflection blurRad="6350" stA="52000" endA="300" endPos="35000" dir="5400000" sy="-100000" algn="bl" rotWithShape="0"/>
          </a:effectLst>
        </p:spPr>
      </p:pic>
      <p:pic>
        <p:nvPicPr>
          <p:cNvPr id="23" name="Picture 4"/>
          <p:cNvPicPr>
            <a:picLocks noChangeAspect="1" noChangeArrowheads="1"/>
          </p:cNvPicPr>
          <p:nvPr/>
        </p:nvPicPr>
        <p:blipFill>
          <a:blip r:embed="rId6" cstate="print"/>
          <a:srcRect/>
          <a:stretch>
            <a:fillRect/>
          </a:stretch>
        </p:blipFill>
        <p:spPr bwMode="auto">
          <a:xfrm>
            <a:off x="5072066" y="3429000"/>
            <a:ext cx="3495220" cy="2286016"/>
          </a:xfrm>
          <a:prstGeom prst="rect">
            <a:avLst/>
          </a:prstGeom>
          <a:noFill/>
          <a:ln w="9525">
            <a:noFill/>
            <a:miter lim="800000"/>
            <a:headEnd/>
            <a:tailEnd/>
          </a:ln>
          <a:effectLst>
            <a:reflection blurRad="6350" stA="52000" endA="300" endPos="35000" dir="5400000" sy="-100000" algn="bl" rotWithShape="0"/>
          </a:effectLst>
        </p:spPr>
      </p:pic>
      <p:pic>
        <p:nvPicPr>
          <p:cNvPr id="24" name="Picture 6" descr="ms978588.archpresentationintegration_f01(en-us,MSDN.10).gif"/>
          <p:cNvPicPr>
            <a:picLocks noChangeAspect="1" noChangeArrowheads="1"/>
          </p:cNvPicPr>
          <p:nvPr/>
        </p:nvPicPr>
        <p:blipFill>
          <a:blip r:embed="rId7" cstate="print"/>
          <a:srcRect/>
          <a:stretch>
            <a:fillRect/>
          </a:stretch>
        </p:blipFill>
        <p:spPr bwMode="auto">
          <a:xfrm>
            <a:off x="5072065" y="3429000"/>
            <a:ext cx="3740385" cy="2643206"/>
          </a:xfrm>
          <a:prstGeom prst="rect">
            <a:avLst/>
          </a:prstGeom>
          <a:noFill/>
          <a:effectLst>
            <a:reflection blurRad="6350" stA="52000" endA="300" endPos="35000" dir="5400000" sy="-100000" algn="bl" rotWithShape="0"/>
          </a:effectLst>
        </p:spPr>
      </p:pic>
      <p:pic>
        <p:nvPicPr>
          <p:cNvPr id="35" name="Picture 2"/>
          <p:cNvPicPr>
            <a:picLocks noChangeAspect="1" noChangeArrowheads="1"/>
          </p:cNvPicPr>
          <p:nvPr/>
        </p:nvPicPr>
        <p:blipFill>
          <a:blip r:embed="rId8" cstate="print"/>
          <a:srcRect/>
          <a:stretch>
            <a:fillRect/>
          </a:stretch>
        </p:blipFill>
        <p:spPr bwMode="auto">
          <a:xfrm>
            <a:off x="7786678" y="6299103"/>
            <a:ext cx="1357322" cy="55889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0" presetClass="exit" presetSubtype="0" fill="hold" nodeType="with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xit" presetSubtype="0" fill="hold" nodeType="withEffect">
                                  <p:stCondLst>
                                    <p:cond delay="0"/>
                                  </p:stCondLst>
                                  <p:childTnLst>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0" presetClass="exit" presetSubtype="0" fill="hold" nodeType="withEffect">
                                  <p:stCondLst>
                                    <p:cond delay="0"/>
                                  </p:stCondLst>
                                  <p:childTnLst>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14282" y="1142984"/>
            <a:ext cx="8715436" cy="550072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3" name="Rectangle 32"/>
          <p:cNvSpPr/>
          <p:nvPr/>
        </p:nvSpPr>
        <p:spPr>
          <a:xfrm>
            <a:off x="214282" y="214290"/>
            <a:ext cx="8715436" cy="785818"/>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itchFamily="34" charset="0"/>
            </a:endParaRPr>
          </a:p>
        </p:txBody>
      </p:sp>
      <p:sp>
        <p:nvSpPr>
          <p:cNvPr id="34" name="TextBox 33"/>
          <p:cNvSpPr txBox="1"/>
          <p:nvPr/>
        </p:nvSpPr>
        <p:spPr>
          <a:xfrm>
            <a:off x="214282" y="285728"/>
            <a:ext cx="8715436" cy="553998"/>
          </a:xfrm>
          <a:prstGeom prst="rect">
            <a:avLst/>
          </a:prstGeom>
          <a:noFill/>
        </p:spPr>
        <p:txBody>
          <a:bodyPr wrap="square" rtlCol="0">
            <a:spAutoFit/>
          </a:bodyPr>
          <a:lstStyle/>
          <a:p>
            <a:pPr marL="514350" indent="-514350" algn="ctr">
              <a:buFont typeface="+mj-lt"/>
              <a:buAutoNum type="arabicPeriod" startAt="3"/>
            </a:pPr>
            <a:r>
              <a:rPr lang="pt-PT" sz="3000" b="1" i="1" dirty="0" err="1" smtClean="0">
                <a:solidFill>
                  <a:schemeClr val="bg1"/>
                </a:solidFill>
                <a:effectLst>
                  <a:reflection blurRad="6350" stA="55000" endA="300" endPos="45500" dir="5400000" sy="-100000" algn="bl" rotWithShape="0"/>
                </a:effectLst>
                <a:latin typeface="Candara" pitchFamily="34" charset="0"/>
              </a:rPr>
              <a:t>Integration</a:t>
            </a:r>
            <a:r>
              <a:rPr lang="pt-PT" sz="3000" b="1" i="1" dirty="0" smtClean="0">
                <a:solidFill>
                  <a:schemeClr val="bg1"/>
                </a:solidFill>
                <a:effectLst>
                  <a:reflection blurRad="6350" stA="55000" endA="300" endPos="45500" dir="5400000" sy="-100000" algn="bl" rotWithShape="0"/>
                </a:effectLst>
                <a:latin typeface="Candara" pitchFamily="34" charset="0"/>
              </a:rPr>
              <a:t> </a:t>
            </a:r>
            <a:r>
              <a:rPr lang="pt-PT" sz="3000" b="1" i="1" dirty="0" err="1" smtClean="0">
                <a:solidFill>
                  <a:schemeClr val="bg1"/>
                </a:solidFill>
                <a:effectLst>
                  <a:reflection blurRad="6350" stA="55000" endA="300" endPos="45500" dir="5400000" sy="-100000" algn="bl" rotWithShape="0"/>
                </a:effectLst>
                <a:latin typeface="Candara" pitchFamily="34" charset="0"/>
              </a:rPr>
              <a:t>Infrastructure</a:t>
            </a:r>
            <a:endParaRPr lang="pt-PT" sz="3000" b="1" i="1" dirty="0" smtClean="0">
              <a:solidFill>
                <a:schemeClr val="bg1"/>
              </a:solidFill>
              <a:effectLst>
                <a:reflection blurRad="6350" stA="55000" endA="300" endPos="45500" dir="5400000" sy="-100000" algn="bl" rotWithShape="0"/>
              </a:effectLst>
              <a:latin typeface="Candara" pitchFamily="34" charset="0"/>
            </a:endParaRPr>
          </a:p>
        </p:txBody>
      </p:sp>
      <p:sp>
        <p:nvSpPr>
          <p:cNvPr id="37" name="TextBox 36"/>
          <p:cNvSpPr txBox="1"/>
          <p:nvPr/>
        </p:nvSpPr>
        <p:spPr>
          <a:xfrm>
            <a:off x="214282" y="1071546"/>
            <a:ext cx="8715436" cy="2308324"/>
          </a:xfrm>
          <a:prstGeom prst="rect">
            <a:avLst/>
          </a:prstGeom>
          <a:noFill/>
        </p:spPr>
        <p:txBody>
          <a:bodyPr wrap="square" rtlCol="0">
            <a:spAutoFit/>
          </a:bodyPr>
          <a:lstStyle/>
          <a:p>
            <a:pPr>
              <a:lnSpc>
                <a:spcPct val="150000"/>
              </a:lnSpc>
            </a:pPr>
            <a:r>
              <a:rPr lang="en-US" sz="1600" dirty="0" smtClean="0">
                <a:solidFill>
                  <a:schemeClr val="bg1"/>
                </a:solidFill>
                <a:latin typeface="Gill Sans MT" pitchFamily="34" charset="0"/>
              </a:rPr>
              <a:t>If we focus on the required infrastructure services for integration, we can separate the services in 2 layers: horizontal and vertical layer.</a:t>
            </a:r>
          </a:p>
          <a:p>
            <a:pPr>
              <a:lnSpc>
                <a:spcPct val="150000"/>
              </a:lnSpc>
            </a:pPr>
            <a:r>
              <a:rPr lang="en-US" sz="1600" dirty="0" smtClean="0">
                <a:solidFill>
                  <a:schemeClr val="bg1"/>
                </a:solidFill>
                <a:latin typeface="Gill Sans MT" pitchFamily="34" charset="0"/>
              </a:rPr>
              <a:t>The services in </a:t>
            </a:r>
            <a:r>
              <a:rPr lang="en-US" sz="1600" b="1" dirty="0" smtClean="0">
                <a:solidFill>
                  <a:schemeClr val="bg1"/>
                </a:solidFill>
                <a:latin typeface="Gill Sans MT" pitchFamily="34" charset="0"/>
              </a:rPr>
              <a:t>horizontal layers</a:t>
            </a:r>
            <a:r>
              <a:rPr lang="en-US" sz="1600" dirty="0" smtClean="0">
                <a:solidFill>
                  <a:schemeClr val="bg1"/>
                </a:solidFill>
                <a:latin typeface="Gill Sans MT" pitchFamily="34" charset="0"/>
              </a:rPr>
              <a:t> will provide basic infrastructure services useful for the majority of existing and new-generation applications. </a:t>
            </a:r>
          </a:p>
          <a:p>
            <a:pPr>
              <a:lnSpc>
                <a:spcPct val="150000"/>
              </a:lnSpc>
            </a:pPr>
            <a:r>
              <a:rPr lang="en-US" sz="1600" dirty="0" smtClean="0">
                <a:solidFill>
                  <a:schemeClr val="bg1"/>
                </a:solidFill>
                <a:latin typeface="Gill Sans MT" pitchFamily="34" charset="0"/>
              </a:rPr>
              <a:t>The </a:t>
            </a:r>
            <a:r>
              <a:rPr lang="en-US" sz="1600" b="1" dirty="0" smtClean="0">
                <a:solidFill>
                  <a:schemeClr val="bg1"/>
                </a:solidFill>
                <a:latin typeface="Gill Sans MT" pitchFamily="34" charset="0"/>
              </a:rPr>
              <a:t>vertical layer </a:t>
            </a:r>
            <a:r>
              <a:rPr lang="en-US" sz="1600" dirty="0" smtClean="0">
                <a:solidFill>
                  <a:schemeClr val="bg1"/>
                </a:solidFill>
                <a:latin typeface="Gill Sans MT" pitchFamily="34" charset="0"/>
              </a:rPr>
              <a:t>services will provide functionalities related to a specific task within infrastructure that can span through several horizontal layer services</a:t>
            </a:r>
            <a:endParaRPr lang="pt-PT" sz="1600" dirty="0" err="1" smtClean="0">
              <a:solidFill>
                <a:schemeClr val="bg1"/>
              </a:solidFill>
              <a:latin typeface="Gill Sans MT" pitchFamily="34" charset="0"/>
            </a:endParaRPr>
          </a:p>
        </p:txBody>
      </p:sp>
      <p:pic>
        <p:nvPicPr>
          <p:cNvPr id="38" name="Picture 2"/>
          <p:cNvPicPr>
            <a:picLocks noChangeAspect="1" noChangeArrowheads="1"/>
          </p:cNvPicPr>
          <p:nvPr/>
        </p:nvPicPr>
        <p:blipFill>
          <a:blip r:embed="rId4" cstate="print"/>
          <a:srcRect/>
          <a:stretch>
            <a:fillRect/>
          </a:stretch>
        </p:blipFill>
        <p:spPr bwMode="auto">
          <a:xfrm>
            <a:off x="7786678" y="6299103"/>
            <a:ext cx="1357322" cy="558897"/>
          </a:xfrm>
          <a:prstGeom prst="rect">
            <a:avLst/>
          </a:prstGeom>
          <a:noFill/>
          <a:ln w="9525">
            <a:noFill/>
            <a:miter lim="800000"/>
            <a:headEnd/>
            <a:tailEnd/>
          </a:ln>
          <a:effectLst/>
        </p:spPr>
      </p:pic>
      <p:grpSp>
        <p:nvGrpSpPr>
          <p:cNvPr id="47" name="Group 46"/>
          <p:cNvGrpSpPr/>
          <p:nvPr/>
        </p:nvGrpSpPr>
        <p:grpSpPr>
          <a:xfrm>
            <a:off x="428596" y="3357562"/>
            <a:ext cx="8358246" cy="2858314"/>
            <a:chOff x="428596" y="2928934"/>
            <a:chExt cx="8358246" cy="2858314"/>
          </a:xfrm>
        </p:grpSpPr>
        <p:sp>
          <p:nvSpPr>
            <p:cNvPr id="10" name="Rounded Rectangle 9"/>
            <p:cNvSpPr/>
            <p:nvPr/>
          </p:nvSpPr>
          <p:spPr>
            <a:xfrm>
              <a:off x="428596" y="2928934"/>
              <a:ext cx="8358246" cy="2857520"/>
            </a:xfrm>
            <a:prstGeom prst="roundRect">
              <a:avLst/>
            </a:prstGeom>
            <a:solidFill>
              <a:srgbClr val="F6C389"/>
            </a:solidFill>
            <a:ln>
              <a:solidFill>
                <a:srgbClr val="E9731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pt-PT" dirty="0">
                <a:latin typeface="Gill Sans MT" pitchFamily="34" charset="0"/>
              </a:endParaRPr>
            </a:p>
          </p:txBody>
        </p:sp>
        <p:cxnSp>
          <p:nvCxnSpPr>
            <p:cNvPr id="12" name="Elbow Connector 11"/>
            <p:cNvCxnSpPr/>
            <p:nvPr/>
          </p:nvCxnSpPr>
          <p:spPr>
            <a:xfrm rot="5400000">
              <a:off x="5785652" y="4357694"/>
              <a:ext cx="2858314" cy="794"/>
            </a:xfrm>
            <a:prstGeom prst="bentConnector3">
              <a:avLst>
                <a:gd name="adj1" fmla="val 50000"/>
              </a:avLst>
            </a:prstGeom>
            <a:ln w="28575">
              <a:solidFill>
                <a:srgbClr val="E97315"/>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5400000">
              <a:off x="570678" y="4356900"/>
              <a:ext cx="2857520" cy="1588"/>
            </a:xfrm>
            <a:prstGeom prst="bentConnector3">
              <a:avLst>
                <a:gd name="adj1" fmla="val 50000"/>
              </a:avLst>
            </a:prstGeom>
            <a:ln w="28575">
              <a:solidFill>
                <a:srgbClr val="E97315"/>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5400000">
              <a:off x="1356496" y="4356900"/>
              <a:ext cx="2857520" cy="1588"/>
            </a:xfrm>
            <a:prstGeom prst="bentConnector3">
              <a:avLst>
                <a:gd name="adj1" fmla="val 50000"/>
              </a:avLst>
            </a:prstGeom>
            <a:ln w="28575">
              <a:solidFill>
                <a:srgbClr val="E97315"/>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5400000">
              <a:off x="6572264" y="4357694"/>
              <a:ext cx="2857520" cy="1588"/>
            </a:xfrm>
            <a:prstGeom prst="bentConnector3">
              <a:avLst>
                <a:gd name="adj1" fmla="val 50000"/>
              </a:avLst>
            </a:prstGeom>
            <a:ln w="28575">
              <a:solidFill>
                <a:srgbClr val="E97315"/>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5400000">
              <a:off x="-215140" y="4356900"/>
              <a:ext cx="2857520" cy="1588"/>
            </a:xfrm>
            <a:prstGeom prst="bentConnector3">
              <a:avLst>
                <a:gd name="adj1" fmla="val 50000"/>
              </a:avLst>
            </a:prstGeom>
            <a:ln w="28575">
              <a:solidFill>
                <a:srgbClr val="E97315"/>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5400000">
              <a:off x="5000628" y="4357694"/>
              <a:ext cx="2857520" cy="1588"/>
            </a:xfrm>
            <a:prstGeom prst="bentConnector3">
              <a:avLst>
                <a:gd name="adj1" fmla="val 50000"/>
              </a:avLst>
            </a:prstGeom>
            <a:ln w="28575">
              <a:solidFill>
                <a:srgbClr val="E97315"/>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5400000">
              <a:off x="4214810" y="4357694"/>
              <a:ext cx="2857520" cy="1588"/>
            </a:xfrm>
            <a:prstGeom prst="bentConnector3">
              <a:avLst>
                <a:gd name="adj1" fmla="val 50000"/>
              </a:avLst>
            </a:prstGeom>
            <a:ln w="28575">
              <a:solidFill>
                <a:srgbClr val="E9731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86050" y="3643314"/>
              <a:ext cx="2857520" cy="0"/>
            </a:xfrm>
            <a:prstGeom prst="line">
              <a:avLst/>
            </a:prstGeom>
            <a:ln w="28575">
              <a:solidFill>
                <a:srgbClr val="E9731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786050" y="5072074"/>
              <a:ext cx="2857520" cy="0"/>
            </a:xfrm>
            <a:prstGeom prst="line">
              <a:avLst/>
            </a:prstGeom>
            <a:ln w="28575">
              <a:solidFill>
                <a:srgbClr val="E9731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786050" y="4357694"/>
              <a:ext cx="2857520" cy="0"/>
            </a:xfrm>
            <a:prstGeom prst="line">
              <a:avLst/>
            </a:prstGeom>
            <a:ln w="28575">
              <a:solidFill>
                <a:srgbClr val="E97315"/>
              </a:solidFill>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2428924" y="1428736"/>
            <a:ext cx="184731" cy="369332"/>
          </a:xfrm>
          <a:prstGeom prst="rect">
            <a:avLst/>
          </a:prstGeom>
          <a:noFill/>
        </p:spPr>
        <p:txBody>
          <a:bodyPr wrap="none" rtlCol="0">
            <a:spAutoFit/>
          </a:bodyPr>
          <a:lstStyle/>
          <a:p>
            <a:endParaRPr lang="pt-PT" dirty="0"/>
          </a:p>
        </p:txBody>
      </p:sp>
      <p:sp>
        <p:nvSpPr>
          <p:cNvPr id="49" name="TextBox 48"/>
          <p:cNvSpPr txBox="1"/>
          <p:nvPr/>
        </p:nvSpPr>
        <p:spPr>
          <a:xfrm>
            <a:off x="3000364" y="5643578"/>
            <a:ext cx="2500330" cy="369332"/>
          </a:xfrm>
          <a:prstGeom prst="rect">
            <a:avLst/>
          </a:prstGeom>
          <a:noFill/>
        </p:spPr>
        <p:txBody>
          <a:bodyPr wrap="square" rtlCol="0" anchor="ctr">
            <a:spAutoFit/>
          </a:bodyPr>
          <a:lstStyle/>
          <a:p>
            <a:pPr algn="ctr"/>
            <a:r>
              <a:rPr lang="pt-PT" dirty="0" err="1" smtClean="0">
                <a:latin typeface="Gill Sans MT" pitchFamily="34" charset="0"/>
              </a:rPr>
              <a:t>Communication</a:t>
            </a:r>
            <a:r>
              <a:rPr lang="pt-PT" dirty="0" smtClean="0">
                <a:latin typeface="Gill Sans MT" pitchFamily="34" charset="0"/>
              </a:rPr>
              <a:t> </a:t>
            </a:r>
            <a:endParaRPr lang="pt-PT" dirty="0">
              <a:latin typeface="Gill Sans MT" pitchFamily="34" charset="0"/>
            </a:endParaRPr>
          </a:p>
        </p:txBody>
      </p:sp>
      <p:sp>
        <p:nvSpPr>
          <p:cNvPr id="50" name="TextBox 49"/>
          <p:cNvSpPr txBox="1"/>
          <p:nvPr/>
        </p:nvSpPr>
        <p:spPr>
          <a:xfrm>
            <a:off x="3000364" y="4929198"/>
            <a:ext cx="2500330" cy="369332"/>
          </a:xfrm>
          <a:prstGeom prst="rect">
            <a:avLst/>
          </a:prstGeom>
          <a:noFill/>
        </p:spPr>
        <p:txBody>
          <a:bodyPr wrap="square" rtlCol="0" anchor="ctr">
            <a:spAutoFit/>
          </a:bodyPr>
          <a:lstStyle/>
          <a:p>
            <a:pPr algn="ctr"/>
            <a:r>
              <a:rPr lang="pt-PT" dirty="0" err="1" smtClean="0">
                <a:latin typeface="Gill Sans MT" pitchFamily="34" charset="0"/>
              </a:rPr>
              <a:t>Brokering</a:t>
            </a:r>
            <a:r>
              <a:rPr lang="pt-PT" dirty="0" smtClean="0">
                <a:latin typeface="Gill Sans MT" pitchFamily="34" charset="0"/>
              </a:rPr>
              <a:t> </a:t>
            </a:r>
            <a:r>
              <a:rPr lang="pt-PT" dirty="0" err="1" smtClean="0">
                <a:latin typeface="Gill Sans MT" pitchFamily="34" charset="0"/>
              </a:rPr>
              <a:t>and</a:t>
            </a:r>
            <a:r>
              <a:rPr lang="pt-PT" dirty="0" smtClean="0">
                <a:latin typeface="Gill Sans MT" pitchFamily="34" charset="0"/>
              </a:rPr>
              <a:t> </a:t>
            </a:r>
            <a:r>
              <a:rPr lang="pt-PT" dirty="0" err="1" smtClean="0">
                <a:latin typeface="Gill Sans MT" pitchFamily="34" charset="0"/>
              </a:rPr>
              <a:t>routing</a:t>
            </a:r>
            <a:endParaRPr lang="pt-PT" dirty="0">
              <a:latin typeface="Gill Sans MT" pitchFamily="34" charset="0"/>
            </a:endParaRPr>
          </a:p>
        </p:txBody>
      </p:sp>
      <p:sp>
        <p:nvSpPr>
          <p:cNvPr id="51" name="TextBox 50"/>
          <p:cNvSpPr txBox="1"/>
          <p:nvPr/>
        </p:nvSpPr>
        <p:spPr>
          <a:xfrm>
            <a:off x="3000364" y="4214818"/>
            <a:ext cx="2500330" cy="369332"/>
          </a:xfrm>
          <a:prstGeom prst="rect">
            <a:avLst/>
          </a:prstGeom>
          <a:noFill/>
        </p:spPr>
        <p:txBody>
          <a:bodyPr wrap="square" rtlCol="0" anchor="ctr">
            <a:spAutoFit/>
          </a:bodyPr>
          <a:lstStyle/>
          <a:p>
            <a:pPr algn="ctr"/>
            <a:r>
              <a:rPr lang="pt-PT" dirty="0" err="1" smtClean="0">
                <a:latin typeface="Gill Sans MT" pitchFamily="34" charset="0"/>
              </a:rPr>
              <a:t>Transformation</a:t>
            </a:r>
            <a:endParaRPr lang="pt-PT" dirty="0">
              <a:latin typeface="Gill Sans MT" pitchFamily="34" charset="0"/>
            </a:endParaRPr>
          </a:p>
        </p:txBody>
      </p:sp>
      <p:sp>
        <p:nvSpPr>
          <p:cNvPr id="52" name="TextBox 51"/>
          <p:cNvSpPr txBox="1"/>
          <p:nvPr/>
        </p:nvSpPr>
        <p:spPr>
          <a:xfrm>
            <a:off x="3000364" y="3500438"/>
            <a:ext cx="2500330" cy="369332"/>
          </a:xfrm>
          <a:prstGeom prst="rect">
            <a:avLst/>
          </a:prstGeom>
          <a:noFill/>
        </p:spPr>
        <p:txBody>
          <a:bodyPr wrap="square" rtlCol="0" anchor="ctr">
            <a:spAutoFit/>
          </a:bodyPr>
          <a:lstStyle/>
          <a:p>
            <a:pPr algn="ctr"/>
            <a:r>
              <a:rPr lang="pt-PT" dirty="0" err="1" smtClean="0">
                <a:latin typeface="Gill Sans MT" pitchFamily="34" charset="0"/>
              </a:rPr>
              <a:t>Business</a:t>
            </a:r>
            <a:r>
              <a:rPr lang="pt-PT" dirty="0" smtClean="0">
                <a:latin typeface="Gill Sans MT" pitchFamily="34" charset="0"/>
              </a:rPr>
              <a:t> </a:t>
            </a:r>
            <a:r>
              <a:rPr lang="pt-PT" dirty="0" err="1" smtClean="0">
                <a:latin typeface="Gill Sans MT" pitchFamily="34" charset="0"/>
              </a:rPr>
              <a:t>intelligence</a:t>
            </a:r>
            <a:endParaRPr lang="pt-PT" dirty="0">
              <a:latin typeface="Gill Sans MT" pitchFamily="34" charset="0"/>
            </a:endParaRPr>
          </a:p>
        </p:txBody>
      </p:sp>
      <p:sp>
        <p:nvSpPr>
          <p:cNvPr id="53" name="TextBox 52"/>
          <p:cNvSpPr txBox="1"/>
          <p:nvPr/>
        </p:nvSpPr>
        <p:spPr>
          <a:xfrm rot="16200000">
            <a:off x="-628150" y="4601656"/>
            <a:ext cx="2857520" cy="369332"/>
          </a:xfrm>
          <a:prstGeom prst="rect">
            <a:avLst/>
          </a:prstGeom>
          <a:noFill/>
        </p:spPr>
        <p:txBody>
          <a:bodyPr wrap="square" rtlCol="0" anchor="ctr">
            <a:spAutoFit/>
          </a:bodyPr>
          <a:lstStyle/>
          <a:p>
            <a:pPr algn="ctr"/>
            <a:r>
              <a:rPr lang="pt-PT" dirty="0" err="1" smtClean="0">
                <a:latin typeface="Gill Sans MT" pitchFamily="34" charset="0"/>
              </a:rPr>
              <a:t>Transactions</a:t>
            </a:r>
            <a:endParaRPr lang="pt-PT" dirty="0">
              <a:latin typeface="Gill Sans MT" pitchFamily="34" charset="0"/>
            </a:endParaRPr>
          </a:p>
        </p:txBody>
      </p:sp>
      <p:sp>
        <p:nvSpPr>
          <p:cNvPr id="54" name="TextBox 53"/>
          <p:cNvSpPr txBox="1"/>
          <p:nvPr/>
        </p:nvSpPr>
        <p:spPr>
          <a:xfrm rot="16200000">
            <a:off x="178563" y="4601656"/>
            <a:ext cx="2857520" cy="369332"/>
          </a:xfrm>
          <a:prstGeom prst="rect">
            <a:avLst/>
          </a:prstGeom>
          <a:noFill/>
        </p:spPr>
        <p:txBody>
          <a:bodyPr wrap="square" rtlCol="0" anchor="ctr">
            <a:spAutoFit/>
          </a:bodyPr>
          <a:lstStyle/>
          <a:p>
            <a:pPr algn="ctr"/>
            <a:r>
              <a:rPr lang="pt-PT" dirty="0" err="1" smtClean="0">
                <a:latin typeface="Gill Sans MT" pitchFamily="34" charset="0"/>
              </a:rPr>
              <a:t>Security</a:t>
            </a:r>
            <a:endParaRPr lang="pt-PT" dirty="0">
              <a:latin typeface="Gill Sans MT" pitchFamily="34" charset="0"/>
            </a:endParaRPr>
          </a:p>
        </p:txBody>
      </p:sp>
      <p:sp>
        <p:nvSpPr>
          <p:cNvPr id="55" name="TextBox 54"/>
          <p:cNvSpPr txBox="1"/>
          <p:nvPr/>
        </p:nvSpPr>
        <p:spPr>
          <a:xfrm rot="16200000">
            <a:off x="970452" y="4601656"/>
            <a:ext cx="2857520" cy="369332"/>
          </a:xfrm>
          <a:prstGeom prst="rect">
            <a:avLst/>
          </a:prstGeom>
          <a:noFill/>
        </p:spPr>
        <p:txBody>
          <a:bodyPr wrap="square" rtlCol="0" anchor="ctr">
            <a:spAutoFit/>
          </a:bodyPr>
          <a:lstStyle/>
          <a:p>
            <a:pPr algn="ctr"/>
            <a:r>
              <a:rPr lang="pt-PT" dirty="0" err="1" smtClean="0">
                <a:latin typeface="Gill Sans MT" pitchFamily="34" charset="0"/>
              </a:rPr>
              <a:t>Lifecycle</a:t>
            </a:r>
            <a:endParaRPr lang="pt-PT" dirty="0">
              <a:latin typeface="Gill Sans MT" pitchFamily="34" charset="0"/>
            </a:endParaRPr>
          </a:p>
        </p:txBody>
      </p:sp>
      <p:sp>
        <p:nvSpPr>
          <p:cNvPr id="56" name="TextBox 55"/>
          <p:cNvSpPr txBox="1"/>
          <p:nvPr/>
        </p:nvSpPr>
        <p:spPr>
          <a:xfrm rot="5400000">
            <a:off x="4613790" y="4601656"/>
            <a:ext cx="2857520" cy="369332"/>
          </a:xfrm>
          <a:prstGeom prst="rect">
            <a:avLst/>
          </a:prstGeom>
          <a:noFill/>
        </p:spPr>
        <p:txBody>
          <a:bodyPr wrap="square" rtlCol="0" anchor="ctr">
            <a:spAutoFit/>
          </a:bodyPr>
          <a:lstStyle/>
          <a:p>
            <a:pPr algn="ctr"/>
            <a:r>
              <a:rPr lang="pt-PT" dirty="0" err="1" smtClean="0">
                <a:latin typeface="Gill Sans MT" pitchFamily="34" charset="0"/>
              </a:rPr>
              <a:t>Naming</a:t>
            </a:r>
            <a:endParaRPr lang="pt-PT" dirty="0">
              <a:latin typeface="Gill Sans MT" pitchFamily="34" charset="0"/>
            </a:endParaRPr>
          </a:p>
        </p:txBody>
      </p:sp>
      <p:sp>
        <p:nvSpPr>
          <p:cNvPr id="57" name="TextBox 56"/>
          <p:cNvSpPr txBox="1"/>
          <p:nvPr/>
        </p:nvSpPr>
        <p:spPr>
          <a:xfrm rot="5400000">
            <a:off x="5399608" y="4601656"/>
            <a:ext cx="2857520" cy="369332"/>
          </a:xfrm>
          <a:prstGeom prst="rect">
            <a:avLst/>
          </a:prstGeom>
          <a:noFill/>
        </p:spPr>
        <p:txBody>
          <a:bodyPr wrap="square" rtlCol="0" anchor="ctr">
            <a:spAutoFit/>
          </a:bodyPr>
          <a:lstStyle/>
          <a:p>
            <a:pPr algn="ctr"/>
            <a:r>
              <a:rPr lang="pt-PT" dirty="0" err="1" smtClean="0">
                <a:latin typeface="Gill Sans MT" pitchFamily="34" charset="0"/>
              </a:rPr>
              <a:t>Scalability</a:t>
            </a:r>
            <a:endParaRPr lang="pt-PT" dirty="0">
              <a:latin typeface="Gill Sans MT" pitchFamily="34" charset="0"/>
            </a:endParaRPr>
          </a:p>
        </p:txBody>
      </p:sp>
      <p:sp>
        <p:nvSpPr>
          <p:cNvPr id="58" name="TextBox 57"/>
          <p:cNvSpPr txBox="1"/>
          <p:nvPr/>
        </p:nvSpPr>
        <p:spPr>
          <a:xfrm rot="5400000">
            <a:off x="6185426" y="4601656"/>
            <a:ext cx="2857520" cy="369332"/>
          </a:xfrm>
          <a:prstGeom prst="rect">
            <a:avLst/>
          </a:prstGeom>
          <a:noFill/>
        </p:spPr>
        <p:txBody>
          <a:bodyPr wrap="square" rtlCol="0" anchor="ctr">
            <a:spAutoFit/>
          </a:bodyPr>
          <a:lstStyle/>
          <a:p>
            <a:pPr algn="ctr"/>
            <a:r>
              <a:rPr lang="pt-PT" dirty="0" err="1" smtClean="0">
                <a:latin typeface="Gill Sans MT" pitchFamily="34" charset="0"/>
              </a:rPr>
              <a:t>Management</a:t>
            </a:r>
            <a:endParaRPr lang="pt-PT" dirty="0">
              <a:latin typeface="Gill Sans MT" pitchFamily="34" charset="0"/>
            </a:endParaRPr>
          </a:p>
        </p:txBody>
      </p:sp>
      <p:sp>
        <p:nvSpPr>
          <p:cNvPr id="59" name="TextBox 58"/>
          <p:cNvSpPr txBox="1"/>
          <p:nvPr/>
        </p:nvSpPr>
        <p:spPr>
          <a:xfrm rot="5400000">
            <a:off x="6899806" y="4601656"/>
            <a:ext cx="2857520" cy="369332"/>
          </a:xfrm>
          <a:prstGeom prst="rect">
            <a:avLst/>
          </a:prstGeom>
          <a:noFill/>
        </p:spPr>
        <p:txBody>
          <a:bodyPr wrap="square" rtlCol="0" anchor="ctr">
            <a:spAutoFit/>
          </a:bodyPr>
          <a:lstStyle/>
          <a:p>
            <a:pPr algn="ctr"/>
            <a:r>
              <a:rPr lang="pt-PT" dirty="0" err="1" smtClean="0">
                <a:latin typeface="Gill Sans MT" pitchFamily="34" charset="0"/>
              </a:rPr>
              <a:t>Rules</a:t>
            </a:r>
            <a:endParaRPr lang="pt-PT" dirty="0">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P spid="55" grpId="0"/>
      <p:bldP spid="56" grpId="0"/>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9525" y="9525"/>
            <a:ext cx="9134475" cy="6846089"/>
          </a:xfrm>
          <a:prstGeom prst="rect">
            <a:avLst/>
          </a:prstGeom>
          <a:noFill/>
          <a:ln w="9525">
            <a:noFill/>
            <a:miter lim="800000"/>
            <a:headEnd/>
            <a:tailEnd/>
          </a:ln>
          <a:effectLst/>
        </p:spPr>
      </p:pic>
      <p:pic>
        <p:nvPicPr>
          <p:cNvPr id="3" name="Picture 2"/>
          <p:cNvPicPr>
            <a:picLocks noChangeAspect="1" noChangeArrowheads="1"/>
          </p:cNvPicPr>
          <p:nvPr/>
        </p:nvPicPr>
        <p:blipFill>
          <a:blip r:embed="rId3" cstate="print"/>
          <a:srcRect/>
          <a:stretch>
            <a:fillRect/>
          </a:stretch>
        </p:blipFill>
        <p:spPr bwMode="auto">
          <a:xfrm>
            <a:off x="6888574" y="142852"/>
            <a:ext cx="2081906" cy="857256"/>
          </a:xfrm>
          <a:prstGeom prst="rect">
            <a:avLst/>
          </a:prstGeom>
          <a:noFill/>
          <a:ln w="9525">
            <a:noFill/>
            <a:miter lim="800000"/>
            <a:headEnd/>
            <a:tailEnd/>
          </a:ln>
          <a:effectLst/>
        </p:spPr>
      </p:pic>
      <p:pic>
        <p:nvPicPr>
          <p:cNvPr id="4" name="Picture 2" descr="black fade rounded rectangle"/>
          <p:cNvPicPr>
            <a:picLocks noChangeAspect="1" noChangeArrowheads="1"/>
          </p:cNvPicPr>
          <p:nvPr/>
        </p:nvPicPr>
        <p:blipFill>
          <a:blip r:embed="rId4" cstate="print"/>
          <a:srcRect/>
          <a:stretch>
            <a:fillRect/>
          </a:stretch>
        </p:blipFill>
        <p:spPr bwMode="auto">
          <a:xfrm>
            <a:off x="325438" y="1476375"/>
            <a:ext cx="8496300" cy="4086225"/>
          </a:xfrm>
          <a:prstGeom prst="rect">
            <a:avLst/>
          </a:prstGeom>
          <a:noFill/>
          <a:ln w="9525">
            <a:noFill/>
            <a:miter lim="800000"/>
            <a:headEnd/>
            <a:tailEnd/>
          </a:ln>
        </p:spPr>
      </p:pic>
      <p:pic>
        <p:nvPicPr>
          <p:cNvPr id="5" name="Picture 3" descr="band black gradient"/>
          <p:cNvPicPr>
            <a:picLocks noChangeAspect="1" noChangeArrowheads="1"/>
          </p:cNvPicPr>
          <p:nvPr/>
        </p:nvPicPr>
        <p:blipFill>
          <a:blip r:embed="rId5" cstate="print"/>
          <a:srcRect/>
          <a:stretch>
            <a:fillRect/>
          </a:stretch>
        </p:blipFill>
        <p:spPr bwMode="auto">
          <a:xfrm>
            <a:off x="0" y="2643188"/>
            <a:ext cx="9144000" cy="1752600"/>
          </a:xfrm>
          <a:prstGeom prst="rect">
            <a:avLst/>
          </a:prstGeom>
          <a:noFill/>
          <a:ln w="9525">
            <a:noFill/>
            <a:miter lim="800000"/>
            <a:headEnd/>
            <a:tailEnd/>
          </a:ln>
        </p:spPr>
      </p:pic>
      <p:sp>
        <p:nvSpPr>
          <p:cNvPr id="6" name="Rectangle 4"/>
          <p:cNvSpPr>
            <a:spLocks noChangeArrowheads="1"/>
          </p:cNvSpPr>
          <p:nvPr/>
        </p:nvSpPr>
        <p:spPr bwMode="auto">
          <a:xfrm>
            <a:off x="642910" y="3135313"/>
            <a:ext cx="7810528" cy="750887"/>
          </a:xfrm>
          <a:prstGeom prst="rect">
            <a:avLst/>
          </a:prstGeom>
          <a:noFill/>
          <a:ln w="9525">
            <a:noFill/>
            <a:miter lim="800000"/>
            <a:headEnd/>
            <a:tailEnd/>
          </a:ln>
        </p:spPr>
        <p:txBody>
          <a:bodyPr anchor="ctr"/>
          <a:lstStyle/>
          <a:p>
            <a:pPr marL="0" lvl="2" algn="ctr">
              <a:lnSpc>
                <a:spcPct val="90000"/>
              </a:lnSpc>
              <a:spcBef>
                <a:spcPct val="0"/>
              </a:spcBef>
            </a:pPr>
            <a:r>
              <a:rPr lang="en-US" sz="4400" dirty="0" smtClean="0">
                <a:solidFill>
                  <a:schemeClr val="bg1"/>
                </a:solidFill>
                <a:latin typeface="Gill Sans MT" pitchFamily="34" charset="0"/>
              </a:rPr>
              <a:t>BizTalk Server for SOA and BPM</a:t>
            </a:r>
            <a:endParaRPr lang="pt-PT" sz="4400" dirty="0" smtClean="0">
              <a:solidFill>
                <a:schemeClr val="bg1"/>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53"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819400"/>
            <a:ext cx="9144000" cy="1409700"/>
          </a:xfrm>
          <a:prstGeom prst="rect">
            <a:avLst/>
          </a:prstGeom>
          <a:gradFill flip="none" rotWithShape="1">
            <a:gsLst>
              <a:gs pos="0">
                <a:schemeClr val="bg1">
                  <a:alpha val="12000"/>
                </a:schemeClr>
              </a:gs>
              <a:gs pos="100000">
                <a:schemeClr val="bg1">
                  <a:alpha val="57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extBox 3"/>
          <p:cNvSpPr txBox="1"/>
          <p:nvPr/>
        </p:nvSpPr>
        <p:spPr>
          <a:xfrm>
            <a:off x="4343400" y="2905780"/>
            <a:ext cx="4052713" cy="1015663"/>
          </a:xfrm>
          <a:prstGeom prst="rect">
            <a:avLst/>
          </a:prstGeom>
          <a:noFill/>
        </p:spPr>
        <p:txBody>
          <a:bodyPr wrap="none" rtlCol="0">
            <a:spAutoFit/>
          </a:bodyPr>
          <a:lstStyle/>
          <a:p>
            <a:pPr marL="514350" indent="-514350">
              <a:buFont typeface="+mj-lt"/>
              <a:buAutoNum type="arabicPeriod"/>
            </a:pPr>
            <a: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t>Introduction to BPM </a:t>
            </a:r>
            <a:b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br>
            <a:r>
              <a:rPr lang="en-US" sz="3000" b="1" i="1" dirty="0" smtClean="0">
                <a:solidFill>
                  <a:prstClr val="black">
                    <a:lumMod val="75000"/>
                    <a:lumOff val="25000"/>
                  </a:prstClr>
                </a:solidFill>
                <a:effectLst>
                  <a:reflection blurRad="6350" stA="55000" endA="300" endPos="45500" dir="5400000" sy="-100000" algn="bl" rotWithShape="0"/>
                </a:effectLst>
                <a:latin typeface="Candara" pitchFamily="34" charset="0"/>
              </a:rPr>
              <a:t>and SOA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750</TotalTime>
  <Words>6043</Words>
  <Application>Microsoft Office PowerPoint</Application>
  <PresentationFormat>On-screen Show (4:3)</PresentationFormat>
  <Paragraphs>638</Paragraphs>
  <Slides>44</Slides>
  <Notes>22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47" baseType="lpstr">
      <vt:lpstr>Office Theme</vt:lpstr>
      <vt:lpstr>Visio</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DevScope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Inês Sousa</dc:creator>
  <cp:lastModifiedBy>Sandro Pereira</cp:lastModifiedBy>
  <cp:revision>73</cp:revision>
  <dcterms:created xsi:type="dcterms:W3CDTF">2009-04-07T15:43:35Z</dcterms:created>
  <dcterms:modified xsi:type="dcterms:W3CDTF">2011-10-21T08:33:26Z</dcterms:modified>
</cp:coreProperties>
</file>